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46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53136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1"/>
            <a:ext cx="10464800" cy="60977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C3D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20107" y="9040143"/>
            <a:ext cx="3034453" cy="279400"/>
          </a:xfrm>
          <a:prstGeom prst="rect">
            <a:avLst/>
          </a:prstGeom>
        </p:spPr>
        <p:txBody>
          <a:bodyPr wrap="square" lIns="0" tIns="0" rIns="0" bIns="0"/>
          <a:lstStyle>
            <a:lvl1pPr algn="r" defTabSz="650240">
              <a:defRPr sz="18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63960" y="-9636"/>
            <a:ext cx="14031954" cy="9772872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UNITED SOCIETY PARTNERS IN THE GOSPEL"/>
          <p:cNvSpPr txBox="1"/>
          <p:nvPr/>
        </p:nvSpPr>
        <p:spPr>
          <a:xfrm>
            <a:off x="1644733" y="7938581"/>
            <a:ext cx="9715334" cy="611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algn="l" defTabSz="1300480">
              <a:defRPr sz="34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UNITED SOCIETY PARTNERS IN THE GOSPEL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99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Mission to.......…"/>
          <p:cNvSpPr txBox="1"/>
          <p:nvPr/>
        </p:nvSpPr>
        <p:spPr>
          <a:xfrm>
            <a:off x="1653316" y="1047750"/>
            <a:ext cx="10083098" cy="7658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8500">
                <a:solidFill>
                  <a:srgbClr val="4C106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0"/>
              <a:t>Mission to.......</a:t>
            </a:r>
          </a:p>
          <a:p>
            <a:pPr defTabSz="457200">
              <a:defRPr sz="8500" b="0">
                <a:solidFill>
                  <a:srgbClr val="4C106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.......or mission with?</a:t>
            </a:r>
          </a:p>
          <a:p>
            <a:pPr defTabSz="457200">
              <a:defRPr sz="48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defTabSz="457200">
              <a:defRPr sz="4800" b="0" i="1">
                <a:latin typeface="Helvetica"/>
                <a:ea typeface="Helvetica"/>
                <a:cs typeface="Helvetica"/>
                <a:sym typeface="Helvetica"/>
              </a:defRPr>
            </a:pPr>
            <a:r>
              <a:t>What is a modern mission agency about?</a:t>
            </a:r>
          </a:p>
          <a:p>
            <a:pPr defTabSz="457200">
              <a:defRPr sz="4800" b="0" i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defTabSz="457200">
              <a:defRPr sz="4800" b="0" i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defTabSz="457200">
              <a:defRPr sz="4800" b="0" i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defTabSz="457200">
              <a:defRPr sz="3600" b="0" i="1">
                <a:latin typeface="Helvetica"/>
                <a:ea typeface="Helvetica"/>
                <a:cs typeface="Helvetica"/>
                <a:sym typeface="Helvetica"/>
              </a:defRPr>
            </a:pPr>
            <a:r>
              <a:t>Canon Edgar Ruddock</a:t>
            </a:r>
          </a:p>
        </p:txBody>
      </p:sp>
      <p:pic>
        <p:nvPicPr>
          <p:cNvPr id="130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48371" y="7758851"/>
            <a:ext cx="2662287" cy="1854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4" name="pasted-image.jpeg" descr="pasted-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7983" y="1147005"/>
            <a:ext cx="11908833" cy="79518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8" name="498A7F4B-4B50-4405-9337-8D4E2CF38D9F-L0-001.jpeg" descr="498A7F4B-4B50-4405-9337-8D4E2CF38D9F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5946" y="1353014"/>
            <a:ext cx="12012907" cy="70475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1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2" name="BC1923CD-8688-4E56-B7C8-703D881EB0A4-L0-001.jpeg" descr="BC1923CD-8688-4E56-B7C8-703D881EB0A4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068"/>
            <a:ext cx="13004800" cy="97134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Leadership and Change"/>
          <p:cNvSpPr txBox="1">
            <a:spLocks noGrp="1"/>
          </p:cNvSpPr>
          <p:nvPr>
            <p:ph type="title" idx="4294967295"/>
          </p:nvPr>
        </p:nvSpPr>
        <p:spPr>
          <a:xfrm>
            <a:off x="650239" y="390595"/>
            <a:ext cx="11704321" cy="1625601"/>
          </a:xfrm>
          <a:prstGeom prst="rect">
            <a:avLst/>
          </a:prstGeom>
        </p:spPr>
        <p:txBody>
          <a:bodyPr lIns="72248" tIns="72248" rIns="72248" bIns="72248"/>
          <a:lstStyle>
            <a:lvl1pPr defTabSz="1300480">
              <a:defRPr sz="62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600"/>
            </a:pPr>
            <a:r>
              <a:rPr sz="6200"/>
              <a:t>Leadership and Change</a:t>
            </a:r>
          </a:p>
        </p:txBody>
      </p:sp>
      <p:sp>
        <p:nvSpPr>
          <p:cNvPr id="145" name="Line"/>
          <p:cNvSpPr/>
          <p:nvPr/>
        </p:nvSpPr>
        <p:spPr>
          <a:xfrm>
            <a:off x="2099733" y="3136053"/>
            <a:ext cx="0" cy="4915183"/>
          </a:xfrm>
          <a:prstGeom prst="line">
            <a:avLst/>
          </a:prstGeom>
          <a:ln w="12700">
            <a:solidFill>
              <a:srgbClr val="4A7EBB"/>
            </a:solidFill>
          </a:ln>
        </p:spPr>
        <p:txBody>
          <a:bodyPr lIns="50800" tIns="50800" rIns="50800" bIns="50800" anchor="ctr"/>
          <a:lstStyle/>
          <a:p>
            <a:pPr algn="l" defTabSz="650240">
              <a:defRPr sz="16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6" name="Line"/>
          <p:cNvSpPr/>
          <p:nvPr/>
        </p:nvSpPr>
        <p:spPr>
          <a:xfrm flipH="1">
            <a:off x="2099733" y="8048977"/>
            <a:ext cx="7988018" cy="13547"/>
          </a:xfrm>
          <a:prstGeom prst="line">
            <a:avLst/>
          </a:prstGeom>
          <a:ln w="12700">
            <a:solidFill>
              <a:srgbClr val="4A7EBB"/>
            </a:solidFill>
          </a:ln>
        </p:spPr>
        <p:txBody>
          <a:bodyPr lIns="50800" tIns="50800" rIns="50800" bIns="50800" anchor="ctr"/>
          <a:lstStyle/>
          <a:p>
            <a:pPr algn="l" defTabSz="650240">
              <a:defRPr sz="16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7" name="Line"/>
          <p:cNvSpPr/>
          <p:nvPr/>
        </p:nvSpPr>
        <p:spPr>
          <a:xfrm flipH="1">
            <a:off x="2099733" y="5389315"/>
            <a:ext cx="7988018" cy="1"/>
          </a:xfrm>
          <a:prstGeom prst="line">
            <a:avLst/>
          </a:prstGeom>
          <a:ln w="12700">
            <a:solidFill>
              <a:srgbClr val="4A7EBB"/>
            </a:solidFill>
          </a:ln>
        </p:spPr>
        <p:txBody>
          <a:bodyPr lIns="50800" tIns="50800" rIns="50800" bIns="50800" anchor="ctr"/>
          <a:lstStyle/>
          <a:p>
            <a:pPr algn="l" defTabSz="650240">
              <a:defRPr sz="16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8" name="Line"/>
          <p:cNvSpPr/>
          <p:nvPr/>
        </p:nvSpPr>
        <p:spPr>
          <a:xfrm>
            <a:off x="6296942" y="3136053"/>
            <a:ext cx="1" cy="4915183"/>
          </a:xfrm>
          <a:prstGeom prst="line">
            <a:avLst/>
          </a:prstGeom>
          <a:ln w="12700">
            <a:solidFill>
              <a:srgbClr val="4A7EBB"/>
            </a:solidFill>
          </a:ln>
        </p:spPr>
        <p:txBody>
          <a:bodyPr lIns="50800" tIns="50800" rIns="50800" bIns="50800" anchor="ctr"/>
          <a:lstStyle/>
          <a:p>
            <a:pPr algn="l" defTabSz="650240">
              <a:defRPr sz="16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151" name="Group"/>
          <p:cNvGrpSpPr/>
          <p:nvPr/>
        </p:nvGrpSpPr>
        <p:grpSpPr>
          <a:xfrm>
            <a:off x="460586" y="7642577"/>
            <a:ext cx="1580446" cy="474699"/>
            <a:chOff x="0" y="0"/>
            <a:chExt cx="1580444" cy="474697"/>
          </a:xfrm>
        </p:grpSpPr>
        <p:sp>
          <p:nvSpPr>
            <p:cNvPr id="149" name="Rectangle"/>
            <p:cNvSpPr/>
            <p:nvPr/>
          </p:nvSpPr>
          <p:spPr>
            <a:xfrm>
              <a:off x="0" y="0"/>
              <a:ext cx="1580445" cy="39736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t">
              <a:noAutofit/>
            </a:bodyPr>
            <a:lstStyle/>
            <a:p>
              <a:pPr algn="l" defTabSz="650240">
                <a:defRPr sz="1600" b="0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0" name="Church"/>
            <p:cNvSpPr txBox="1"/>
            <p:nvPr/>
          </p:nvSpPr>
          <p:spPr>
            <a:xfrm>
              <a:off x="0" y="0"/>
              <a:ext cx="1580445" cy="4746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2248" tIns="72248" rIns="72248" bIns="72248" numCol="1" anchor="t">
              <a:spAutoFit/>
            </a:bodyPr>
            <a:lstStyle>
              <a:lvl1pPr defTabSz="1300480">
                <a:spcBef>
                  <a:spcPts val="1400"/>
                </a:spcBef>
                <a:defRPr sz="2200" b="0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 sz="2400"/>
              </a:pPr>
              <a:r>
                <a:rPr sz="2200"/>
                <a:t>Church</a:t>
              </a:r>
            </a:p>
          </p:txBody>
        </p:sp>
      </p:grpSp>
      <p:grpSp>
        <p:nvGrpSpPr>
          <p:cNvPr id="154" name="Group"/>
          <p:cNvGrpSpPr/>
          <p:nvPr/>
        </p:nvGrpSpPr>
        <p:grpSpPr>
          <a:xfrm>
            <a:off x="255128" y="2828995"/>
            <a:ext cx="1740748" cy="474699"/>
            <a:chOff x="0" y="0"/>
            <a:chExt cx="1740746" cy="474697"/>
          </a:xfrm>
        </p:grpSpPr>
        <p:sp>
          <p:nvSpPr>
            <p:cNvPr id="152" name="Rectangle"/>
            <p:cNvSpPr/>
            <p:nvPr/>
          </p:nvSpPr>
          <p:spPr>
            <a:xfrm>
              <a:off x="0" y="0"/>
              <a:ext cx="1740747" cy="41543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t">
              <a:noAutofit/>
            </a:bodyPr>
            <a:lstStyle/>
            <a:p>
              <a:pPr algn="l" defTabSz="650240">
                <a:defRPr sz="1600" b="0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3" name="Community"/>
            <p:cNvSpPr txBox="1"/>
            <p:nvPr/>
          </p:nvSpPr>
          <p:spPr>
            <a:xfrm>
              <a:off x="0" y="0"/>
              <a:ext cx="1740747" cy="4746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2248" tIns="72248" rIns="72248" bIns="72248" numCol="1" anchor="t">
              <a:spAutoFit/>
            </a:bodyPr>
            <a:lstStyle>
              <a:lvl1pPr defTabSz="1300480">
                <a:spcBef>
                  <a:spcPts val="1400"/>
                </a:spcBef>
                <a:defRPr sz="2200" b="0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 sz="2400"/>
              </a:pPr>
              <a:r>
                <a:rPr sz="2200"/>
                <a:t>Community</a:t>
              </a:r>
            </a:p>
          </p:txBody>
        </p:sp>
      </p:grpSp>
      <p:grpSp>
        <p:nvGrpSpPr>
          <p:cNvPr id="157" name="Group"/>
          <p:cNvGrpSpPr/>
          <p:nvPr/>
        </p:nvGrpSpPr>
        <p:grpSpPr>
          <a:xfrm>
            <a:off x="9983894" y="2828995"/>
            <a:ext cx="2458720" cy="474699"/>
            <a:chOff x="0" y="0"/>
            <a:chExt cx="2458720" cy="474697"/>
          </a:xfrm>
        </p:grpSpPr>
        <p:sp>
          <p:nvSpPr>
            <p:cNvPr id="155" name="Rectangle"/>
            <p:cNvSpPr/>
            <p:nvPr/>
          </p:nvSpPr>
          <p:spPr>
            <a:xfrm>
              <a:off x="0" y="0"/>
              <a:ext cx="2458720" cy="41543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t">
              <a:noAutofit/>
            </a:bodyPr>
            <a:lstStyle/>
            <a:p>
              <a:pPr algn="l" defTabSz="650240">
                <a:defRPr sz="1600" b="0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6" name="Transformation"/>
            <p:cNvSpPr txBox="1"/>
            <p:nvPr/>
          </p:nvSpPr>
          <p:spPr>
            <a:xfrm>
              <a:off x="0" y="0"/>
              <a:ext cx="2458720" cy="4746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2248" tIns="72248" rIns="72248" bIns="72248" numCol="1" anchor="t">
              <a:spAutoFit/>
            </a:bodyPr>
            <a:lstStyle>
              <a:lvl1pPr defTabSz="1300480">
                <a:spcBef>
                  <a:spcPts val="1400"/>
                </a:spcBef>
                <a:defRPr sz="2200" b="0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 sz="2400"/>
              </a:pPr>
              <a:r>
                <a:rPr sz="2200"/>
                <a:t>Transformation</a:t>
              </a:r>
            </a:p>
          </p:txBody>
        </p:sp>
      </p:grpSp>
      <p:grpSp>
        <p:nvGrpSpPr>
          <p:cNvPr id="160" name="Group"/>
          <p:cNvGrpSpPr/>
          <p:nvPr/>
        </p:nvGrpSpPr>
        <p:grpSpPr>
          <a:xfrm>
            <a:off x="10496409" y="8256693"/>
            <a:ext cx="1580445" cy="474698"/>
            <a:chOff x="0" y="0"/>
            <a:chExt cx="1580444" cy="474697"/>
          </a:xfrm>
        </p:grpSpPr>
        <p:sp>
          <p:nvSpPr>
            <p:cNvPr id="158" name="Rectangle"/>
            <p:cNvSpPr/>
            <p:nvPr/>
          </p:nvSpPr>
          <p:spPr>
            <a:xfrm>
              <a:off x="0" y="0"/>
              <a:ext cx="1580445" cy="39736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t">
              <a:noAutofit/>
            </a:bodyPr>
            <a:lstStyle/>
            <a:p>
              <a:pPr algn="l" defTabSz="650240">
                <a:defRPr sz="1600" b="0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9" name="People"/>
            <p:cNvSpPr txBox="1"/>
            <p:nvPr/>
          </p:nvSpPr>
          <p:spPr>
            <a:xfrm>
              <a:off x="0" y="0"/>
              <a:ext cx="1580445" cy="4746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2248" tIns="72248" rIns="72248" bIns="72248" numCol="1" anchor="t">
              <a:spAutoFit/>
            </a:bodyPr>
            <a:lstStyle>
              <a:lvl1pPr defTabSz="1300480">
                <a:spcBef>
                  <a:spcPts val="1400"/>
                </a:spcBef>
                <a:defRPr sz="2200" b="0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 sz="2400"/>
              </a:pPr>
              <a:r>
                <a:rPr sz="2200"/>
                <a:t>People</a:t>
              </a:r>
            </a:p>
          </p:txBody>
        </p:sp>
      </p:grpSp>
      <p:grpSp>
        <p:nvGrpSpPr>
          <p:cNvPr id="163" name="Group"/>
          <p:cNvGrpSpPr/>
          <p:nvPr/>
        </p:nvGrpSpPr>
        <p:grpSpPr>
          <a:xfrm>
            <a:off x="1483359" y="8256693"/>
            <a:ext cx="1580446" cy="474698"/>
            <a:chOff x="0" y="0"/>
            <a:chExt cx="1580444" cy="474697"/>
          </a:xfrm>
        </p:grpSpPr>
        <p:sp>
          <p:nvSpPr>
            <p:cNvPr id="161" name="Rectangle"/>
            <p:cNvSpPr/>
            <p:nvPr/>
          </p:nvSpPr>
          <p:spPr>
            <a:xfrm>
              <a:off x="0" y="0"/>
              <a:ext cx="1580445" cy="39736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t">
              <a:noAutofit/>
            </a:bodyPr>
            <a:lstStyle/>
            <a:p>
              <a:pPr algn="l" defTabSz="650240">
                <a:defRPr sz="1600" b="0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2" name="Leader"/>
            <p:cNvSpPr txBox="1"/>
            <p:nvPr/>
          </p:nvSpPr>
          <p:spPr>
            <a:xfrm>
              <a:off x="0" y="0"/>
              <a:ext cx="1580445" cy="4746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2248" tIns="72248" rIns="72248" bIns="72248" numCol="1" anchor="t">
              <a:spAutoFit/>
            </a:bodyPr>
            <a:lstStyle>
              <a:lvl1pPr defTabSz="1300480">
                <a:spcBef>
                  <a:spcPts val="1400"/>
                </a:spcBef>
                <a:defRPr sz="2200" b="0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 sz="2400"/>
              </a:pPr>
              <a:r>
                <a:rPr sz="2200"/>
                <a:t>Leader</a:t>
              </a:r>
            </a:p>
          </p:txBody>
        </p:sp>
      </p:grpSp>
      <p:sp>
        <p:nvSpPr>
          <p:cNvPr id="164" name="Line"/>
          <p:cNvSpPr/>
          <p:nvPr/>
        </p:nvSpPr>
        <p:spPr>
          <a:xfrm>
            <a:off x="3122506" y="8563752"/>
            <a:ext cx="7066845" cy="0"/>
          </a:xfrm>
          <a:prstGeom prst="line">
            <a:avLst/>
          </a:prstGeom>
          <a:ln w="12700">
            <a:solidFill>
              <a:srgbClr val="4A7EBB"/>
            </a:solidFill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l" defTabSz="650240">
              <a:defRPr sz="16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5" name="Line"/>
          <p:cNvSpPr/>
          <p:nvPr/>
        </p:nvSpPr>
        <p:spPr>
          <a:xfrm flipH="1" flipV="1">
            <a:off x="1381760" y="3648569"/>
            <a:ext cx="11289" cy="3903698"/>
          </a:xfrm>
          <a:prstGeom prst="line">
            <a:avLst/>
          </a:prstGeom>
          <a:ln w="12700">
            <a:solidFill>
              <a:srgbClr val="4A7EBB"/>
            </a:solidFill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l" defTabSz="650240">
              <a:defRPr sz="16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6" name="Line"/>
          <p:cNvSpPr/>
          <p:nvPr/>
        </p:nvSpPr>
        <p:spPr>
          <a:xfrm rot="10800000" flipH="1">
            <a:off x="2201333" y="5389315"/>
            <a:ext cx="6976534" cy="26596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0799" y="0"/>
                  <a:pt x="21600" y="5399"/>
                  <a:pt x="21600" y="10800"/>
                </a:cubicBezTo>
                <a:cubicBezTo>
                  <a:pt x="21600" y="16200"/>
                  <a:pt x="17138" y="21600"/>
                  <a:pt x="12676" y="21600"/>
                </a:cubicBezTo>
              </a:path>
            </a:pathLst>
          </a:custGeom>
          <a:ln w="12700">
            <a:solidFill>
              <a:srgbClr val="00B050"/>
            </a:solidFill>
          </a:ln>
        </p:spPr>
        <p:txBody>
          <a:bodyPr lIns="72248" tIns="72248" rIns="72248" bIns="72248" anchor="ctr"/>
          <a:lstStyle/>
          <a:p>
            <a:pPr algn="l" defTabSz="650240">
              <a:defRPr sz="1600" b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7" name="Line"/>
          <p:cNvSpPr/>
          <p:nvPr/>
        </p:nvSpPr>
        <p:spPr>
          <a:xfrm rot="10800000" flipH="1">
            <a:off x="3156373" y="3136053"/>
            <a:ext cx="6622063" cy="22532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09" y="0"/>
                </a:moveTo>
                <a:cubicBezTo>
                  <a:pt x="4954" y="0"/>
                  <a:pt x="0" y="5399"/>
                  <a:pt x="0" y="10800"/>
                </a:cubicBezTo>
                <a:cubicBezTo>
                  <a:pt x="0" y="16200"/>
                  <a:pt x="10800" y="21600"/>
                  <a:pt x="21600" y="21600"/>
                </a:cubicBezTo>
              </a:path>
            </a:pathLst>
          </a:custGeom>
          <a:ln w="12700">
            <a:solidFill>
              <a:srgbClr val="00B050"/>
            </a:solidFill>
          </a:ln>
        </p:spPr>
        <p:txBody>
          <a:bodyPr lIns="72248" tIns="72248" rIns="72248" bIns="72248" anchor="ctr"/>
          <a:lstStyle/>
          <a:p>
            <a:pPr algn="l" defTabSz="650240">
              <a:defRPr sz="1600" b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170" name="Group"/>
          <p:cNvGrpSpPr/>
          <p:nvPr/>
        </p:nvGrpSpPr>
        <p:grpSpPr>
          <a:xfrm>
            <a:off x="2713848" y="6208888"/>
            <a:ext cx="1580445" cy="474699"/>
            <a:chOff x="0" y="0"/>
            <a:chExt cx="1580444" cy="474697"/>
          </a:xfrm>
        </p:grpSpPr>
        <p:sp>
          <p:nvSpPr>
            <p:cNvPr id="168" name="Rectangle"/>
            <p:cNvSpPr/>
            <p:nvPr/>
          </p:nvSpPr>
          <p:spPr>
            <a:xfrm>
              <a:off x="0" y="0"/>
              <a:ext cx="1580445" cy="39736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t">
              <a:noAutofit/>
            </a:bodyPr>
            <a:lstStyle/>
            <a:p>
              <a:pPr algn="l" defTabSz="650240">
                <a:defRPr sz="1600" b="0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9" name="Parental"/>
            <p:cNvSpPr txBox="1"/>
            <p:nvPr/>
          </p:nvSpPr>
          <p:spPr>
            <a:xfrm>
              <a:off x="0" y="0"/>
              <a:ext cx="1580445" cy="4746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2248" tIns="72248" rIns="72248" bIns="72248" numCol="1" anchor="t">
              <a:spAutoFit/>
            </a:bodyPr>
            <a:lstStyle>
              <a:lvl1pPr defTabSz="1300480">
                <a:spcBef>
                  <a:spcPts val="1400"/>
                </a:spcBef>
                <a:defRPr sz="2200" b="0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 sz="2400"/>
              </a:pPr>
              <a:r>
                <a:rPr sz="2200"/>
                <a:t>Parental</a:t>
              </a:r>
            </a:p>
          </p:txBody>
        </p:sp>
      </p:grpSp>
      <p:grpSp>
        <p:nvGrpSpPr>
          <p:cNvPr id="173" name="Group"/>
          <p:cNvGrpSpPr/>
          <p:nvPr/>
        </p:nvGrpSpPr>
        <p:grpSpPr>
          <a:xfrm>
            <a:off x="2508391" y="3750168"/>
            <a:ext cx="1580445" cy="474699"/>
            <a:chOff x="0" y="0"/>
            <a:chExt cx="1580444" cy="474697"/>
          </a:xfrm>
        </p:grpSpPr>
        <p:sp>
          <p:nvSpPr>
            <p:cNvPr id="171" name="Rectangle"/>
            <p:cNvSpPr/>
            <p:nvPr/>
          </p:nvSpPr>
          <p:spPr>
            <a:xfrm>
              <a:off x="0" y="0"/>
              <a:ext cx="1580445" cy="39736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t">
              <a:noAutofit/>
            </a:bodyPr>
            <a:lstStyle/>
            <a:p>
              <a:pPr algn="l" defTabSz="650240">
                <a:defRPr sz="1600" b="0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2" name="Pioneering"/>
            <p:cNvSpPr txBox="1"/>
            <p:nvPr/>
          </p:nvSpPr>
          <p:spPr>
            <a:xfrm>
              <a:off x="0" y="0"/>
              <a:ext cx="1580445" cy="4746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2248" tIns="72248" rIns="72248" bIns="72248" numCol="1" anchor="t">
              <a:spAutoFit/>
            </a:bodyPr>
            <a:lstStyle>
              <a:lvl1pPr defTabSz="1300480">
                <a:spcBef>
                  <a:spcPts val="1400"/>
                </a:spcBef>
                <a:defRPr sz="2200" b="0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 sz="2400"/>
              </a:pPr>
              <a:r>
                <a:rPr sz="2200"/>
                <a:t>Pioneering</a:t>
              </a:r>
            </a:p>
          </p:txBody>
        </p:sp>
      </p:grpSp>
      <p:grpSp>
        <p:nvGrpSpPr>
          <p:cNvPr id="176" name="Group"/>
          <p:cNvGrpSpPr/>
          <p:nvPr/>
        </p:nvGrpSpPr>
        <p:grpSpPr>
          <a:xfrm>
            <a:off x="6786879" y="6143307"/>
            <a:ext cx="1580445" cy="605861"/>
            <a:chOff x="0" y="0"/>
            <a:chExt cx="1580444" cy="605860"/>
          </a:xfrm>
        </p:grpSpPr>
        <p:sp>
          <p:nvSpPr>
            <p:cNvPr id="174" name="Rectangle"/>
            <p:cNvSpPr/>
            <p:nvPr/>
          </p:nvSpPr>
          <p:spPr>
            <a:xfrm>
              <a:off x="0" y="0"/>
              <a:ext cx="1580445" cy="50716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t">
              <a:noAutofit/>
            </a:bodyPr>
            <a:lstStyle/>
            <a:p>
              <a:pPr algn="l" defTabSz="650240">
                <a:defRPr sz="1600" b="0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5" name="Parochial"/>
            <p:cNvSpPr txBox="1"/>
            <p:nvPr/>
          </p:nvSpPr>
          <p:spPr>
            <a:xfrm>
              <a:off x="0" y="0"/>
              <a:ext cx="1580445" cy="6058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2248" tIns="72248" rIns="72248" bIns="72248" numCol="1" anchor="t">
              <a:noAutofit/>
            </a:bodyPr>
            <a:lstStyle>
              <a:lvl1pPr defTabSz="1300480">
                <a:spcBef>
                  <a:spcPts val="1400"/>
                </a:spcBef>
                <a:defRPr sz="2200" b="0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 sz="2400"/>
              </a:pPr>
              <a:r>
                <a:rPr sz="2200"/>
                <a:t>Parochial</a:t>
              </a:r>
            </a:p>
          </p:txBody>
        </p:sp>
      </p:grpSp>
      <p:grpSp>
        <p:nvGrpSpPr>
          <p:cNvPr id="179" name="Group"/>
          <p:cNvGrpSpPr/>
          <p:nvPr/>
        </p:nvGrpSpPr>
        <p:grpSpPr>
          <a:xfrm>
            <a:off x="6604000" y="3750168"/>
            <a:ext cx="1946204" cy="474699"/>
            <a:chOff x="0" y="0"/>
            <a:chExt cx="1946204" cy="474697"/>
          </a:xfrm>
        </p:grpSpPr>
        <p:sp>
          <p:nvSpPr>
            <p:cNvPr id="177" name="Rectangle"/>
            <p:cNvSpPr/>
            <p:nvPr/>
          </p:nvSpPr>
          <p:spPr>
            <a:xfrm>
              <a:off x="0" y="0"/>
              <a:ext cx="1946205" cy="41543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t">
              <a:noAutofit/>
            </a:bodyPr>
            <a:lstStyle/>
            <a:p>
              <a:pPr algn="l" defTabSz="650240">
                <a:defRPr sz="1600" b="0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8" name="emPowering"/>
            <p:cNvSpPr txBox="1"/>
            <p:nvPr/>
          </p:nvSpPr>
          <p:spPr>
            <a:xfrm>
              <a:off x="0" y="0"/>
              <a:ext cx="1946205" cy="4746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2248" tIns="72248" rIns="72248" bIns="72248" numCol="1" anchor="t">
              <a:spAutoFit/>
            </a:bodyPr>
            <a:lstStyle>
              <a:lvl1pPr defTabSz="1300480">
                <a:spcBef>
                  <a:spcPts val="1400"/>
                </a:spcBef>
                <a:defRPr sz="2200" b="0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 sz="2400"/>
              </a:pPr>
              <a:r>
                <a:rPr sz="2200"/>
                <a:t>emPowering</a:t>
              </a:r>
            </a:p>
          </p:txBody>
        </p:sp>
      </p:grpSp>
      <p:sp>
        <p:nvSpPr>
          <p:cNvPr id="180" name="Line"/>
          <p:cNvSpPr/>
          <p:nvPr/>
        </p:nvSpPr>
        <p:spPr>
          <a:xfrm flipV="1">
            <a:off x="1894274" y="3136054"/>
            <a:ext cx="7884162" cy="5016781"/>
          </a:xfrm>
          <a:prstGeom prst="line">
            <a:avLst/>
          </a:prstGeom>
          <a:ln w="12700">
            <a:solidFill>
              <a:srgbClr val="FF0000"/>
            </a:solidFill>
            <a:tailEnd type="triangle"/>
          </a:ln>
        </p:spPr>
        <p:txBody>
          <a:bodyPr lIns="50800" tIns="50800" rIns="50800" bIns="50800" anchor="ctr"/>
          <a:lstStyle/>
          <a:p>
            <a:pPr algn="l" defTabSz="650240">
              <a:defRPr sz="16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183" name="Group"/>
          <p:cNvGrpSpPr/>
          <p:nvPr/>
        </p:nvGrpSpPr>
        <p:grpSpPr>
          <a:xfrm>
            <a:off x="3078280" y="4566657"/>
            <a:ext cx="1884631" cy="510978"/>
            <a:chOff x="-1069256" y="423845"/>
            <a:chExt cx="1884630" cy="510976"/>
          </a:xfrm>
        </p:grpSpPr>
        <p:sp>
          <p:nvSpPr>
            <p:cNvPr id="181" name="Rectangle"/>
            <p:cNvSpPr/>
            <p:nvPr/>
          </p:nvSpPr>
          <p:spPr>
            <a:xfrm>
              <a:off x="-858161" y="423845"/>
              <a:ext cx="1462439" cy="51097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t">
              <a:noAutofit/>
            </a:bodyPr>
            <a:lstStyle/>
            <a:p>
              <a:pPr algn="l" defTabSz="650240">
                <a:defRPr sz="1600" b="0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2" name="Prophetic"/>
            <p:cNvSpPr txBox="1"/>
            <p:nvPr/>
          </p:nvSpPr>
          <p:spPr>
            <a:xfrm>
              <a:off x="-1069257" y="436431"/>
              <a:ext cx="1884631" cy="4858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2248" tIns="72248" rIns="72248" bIns="72248" numCol="1" anchor="t">
              <a:noAutofit/>
            </a:bodyPr>
            <a:lstStyle>
              <a:lvl1pPr defTabSz="1300480">
                <a:spcBef>
                  <a:spcPts val="1400"/>
                </a:spcBef>
                <a:defRPr sz="2200" b="0" i="1">
                  <a:solidFill>
                    <a:srgbClr val="FF0000"/>
                  </a:solidFill>
                  <a:uFill>
                    <a:solidFill>
                      <a:srgbClr val="FF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 sz="2400" i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defRPr>
              </a:pPr>
              <a:r>
                <a:rPr sz="2200" i="1">
                  <a:solidFill>
                    <a:srgbClr val="FF0000"/>
                  </a:solidFill>
                  <a:uFill>
                    <a:solidFill>
                      <a:srgbClr val="FF0000"/>
                    </a:solidFill>
                  </a:uFill>
                </a:rPr>
                <a:t>Prophetic</a:t>
              </a:r>
            </a:p>
          </p:txBody>
        </p:sp>
      </p:grpSp>
      <p:grpSp>
        <p:nvGrpSpPr>
          <p:cNvPr id="186" name="Group"/>
          <p:cNvGrpSpPr/>
          <p:nvPr/>
        </p:nvGrpSpPr>
        <p:grpSpPr>
          <a:xfrm>
            <a:off x="8342488" y="4671342"/>
            <a:ext cx="1846863" cy="474698"/>
            <a:chOff x="0" y="0"/>
            <a:chExt cx="1846862" cy="474697"/>
          </a:xfrm>
        </p:grpSpPr>
        <p:sp>
          <p:nvSpPr>
            <p:cNvPr id="184" name="Rectangle"/>
            <p:cNvSpPr/>
            <p:nvPr/>
          </p:nvSpPr>
          <p:spPr>
            <a:xfrm>
              <a:off x="0" y="0"/>
              <a:ext cx="1846863" cy="41543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t">
              <a:noAutofit/>
            </a:bodyPr>
            <a:lstStyle/>
            <a:p>
              <a:pPr algn="l" defTabSz="650240">
                <a:defRPr sz="1600" b="0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5" name="Incarnational"/>
            <p:cNvSpPr txBox="1"/>
            <p:nvPr/>
          </p:nvSpPr>
          <p:spPr>
            <a:xfrm>
              <a:off x="0" y="0"/>
              <a:ext cx="1846863" cy="4746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2248" tIns="72248" rIns="72248" bIns="72248" numCol="1" anchor="t">
              <a:spAutoFit/>
            </a:bodyPr>
            <a:lstStyle>
              <a:lvl1pPr defTabSz="1300480">
                <a:spcBef>
                  <a:spcPts val="1400"/>
                </a:spcBef>
                <a:defRPr sz="2200" b="0" i="1">
                  <a:solidFill>
                    <a:srgbClr val="FF0000"/>
                  </a:solidFill>
                  <a:uFill>
                    <a:solidFill>
                      <a:srgbClr val="FF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 sz="2400" i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defRPr>
              </a:pPr>
              <a:r>
                <a:rPr sz="2200" i="1">
                  <a:solidFill>
                    <a:srgbClr val="FF0000"/>
                  </a:solidFill>
                  <a:uFill>
                    <a:solidFill>
                      <a:srgbClr val="FF0000"/>
                    </a:solidFill>
                  </a:uFill>
                </a:rPr>
                <a:t>Incarnational</a:t>
              </a:r>
            </a:p>
          </p:txBody>
        </p:sp>
      </p:grpSp>
      <p:grpSp>
        <p:nvGrpSpPr>
          <p:cNvPr id="189" name="Group"/>
          <p:cNvGrpSpPr/>
          <p:nvPr/>
        </p:nvGrpSpPr>
        <p:grpSpPr>
          <a:xfrm>
            <a:off x="9164320" y="7028461"/>
            <a:ext cx="1580444" cy="474699"/>
            <a:chOff x="0" y="0"/>
            <a:chExt cx="1580444" cy="474697"/>
          </a:xfrm>
        </p:grpSpPr>
        <p:sp>
          <p:nvSpPr>
            <p:cNvPr id="187" name="Rectangle"/>
            <p:cNvSpPr/>
            <p:nvPr/>
          </p:nvSpPr>
          <p:spPr>
            <a:xfrm>
              <a:off x="0" y="0"/>
              <a:ext cx="1580445" cy="39736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t">
              <a:noAutofit/>
            </a:bodyPr>
            <a:lstStyle/>
            <a:p>
              <a:pPr algn="l" defTabSz="650240">
                <a:defRPr sz="1600" b="0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8" name="Dualistic"/>
            <p:cNvSpPr txBox="1"/>
            <p:nvPr/>
          </p:nvSpPr>
          <p:spPr>
            <a:xfrm>
              <a:off x="0" y="0"/>
              <a:ext cx="1580445" cy="4746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2248" tIns="72248" rIns="72248" bIns="72248" numCol="1" anchor="t">
              <a:spAutoFit/>
            </a:bodyPr>
            <a:lstStyle>
              <a:lvl1pPr defTabSz="1300480">
                <a:spcBef>
                  <a:spcPts val="1400"/>
                </a:spcBef>
                <a:defRPr sz="2200" b="0" i="1">
                  <a:solidFill>
                    <a:srgbClr val="FF0000"/>
                  </a:solidFill>
                  <a:uFill>
                    <a:solidFill>
                      <a:srgbClr val="FF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 sz="2400" i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defRPr>
              </a:pPr>
              <a:r>
                <a:rPr sz="2200" i="1">
                  <a:solidFill>
                    <a:srgbClr val="FF0000"/>
                  </a:solidFill>
                  <a:uFill>
                    <a:solidFill>
                      <a:srgbClr val="FF0000"/>
                    </a:solidFill>
                  </a:uFill>
                </a:rPr>
                <a:t>Dualistic</a:t>
              </a:r>
            </a:p>
          </p:txBody>
        </p:sp>
      </p:grpSp>
      <p:grpSp>
        <p:nvGrpSpPr>
          <p:cNvPr id="192" name="Group"/>
          <p:cNvGrpSpPr/>
          <p:nvPr/>
        </p:nvGrpSpPr>
        <p:grpSpPr>
          <a:xfrm>
            <a:off x="3736622" y="7028461"/>
            <a:ext cx="1844605" cy="474699"/>
            <a:chOff x="0" y="0"/>
            <a:chExt cx="1844604" cy="474697"/>
          </a:xfrm>
        </p:grpSpPr>
        <p:sp>
          <p:nvSpPr>
            <p:cNvPr id="190" name="Rectangle"/>
            <p:cNvSpPr/>
            <p:nvPr/>
          </p:nvSpPr>
          <p:spPr>
            <a:xfrm>
              <a:off x="0" y="0"/>
              <a:ext cx="1844605" cy="41543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t">
              <a:noAutofit/>
            </a:bodyPr>
            <a:lstStyle/>
            <a:p>
              <a:pPr algn="l" defTabSz="650240">
                <a:defRPr sz="1600" b="0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1" name="Salvationist"/>
            <p:cNvSpPr txBox="1"/>
            <p:nvPr/>
          </p:nvSpPr>
          <p:spPr>
            <a:xfrm>
              <a:off x="0" y="0"/>
              <a:ext cx="1844605" cy="4746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2248" tIns="72248" rIns="72248" bIns="72248" numCol="1" anchor="t">
              <a:spAutoFit/>
            </a:bodyPr>
            <a:lstStyle>
              <a:lvl1pPr defTabSz="1300480">
                <a:spcBef>
                  <a:spcPts val="1400"/>
                </a:spcBef>
                <a:defRPr sz="2200" b="0" i="1">
                  <a:solidFill>
                    <a:srgbClr val="FF0000"/>
                  </a:solidFill>
                  <a:uFill>
                    <a:solidFill>
                      <a:srgbClr val="FF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 sz="2400" i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defRPr>
              </a:pPr>
              <a:r>
                <a:rPr sz="2200" i="1">
                  <a:solidFill>
                    <a:srgbClr val="FF0000"/>
                  </a:solidFill>
                  <a:uFill>
                    <a:solidFill>
                      <a:srgbClr val="FF0000"/>
                    </a:solidFill>
                  </a:uFill>
                </a:rPr>
                <a:t>Salvationist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2" animBg="1" advAuto="0"/>
      <p:bldP spid="166" grpId="3" animBg="1" advAuto="0"/>
      <p:bldP spid="167" grpId="4" animBg="1" advAuto="0"/>
      <p:bldP spid="170" grpId="5" animBg="1" advAuto="0"/>
      <p:bldP spid="173" grpId="7" animBg="1" advAuto="0"/>
      <p:bldP spid="176" grpId="6" animBg="1" advAuto="0"/>
      <p:bldP spid="179" grpId="8" animBg="1" advAuto="0"/>
      <p:bldP spid="180" grpId="1" animBg="1" advAuto="0"/>
      <p:bldP spid="183" grpId="11" animBg="1" advAuto="0"/>
      <p:bldP spid="186" grpId="12" animBg="1" advAuto="0"/>
      <p:bldP spid="189" grpId="10" animBg="1" advAuto="0"/>
      <p:bldP spid="192" grpId="9" animBg="1" advAuto="0"/>
    </p:bld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</Words>
  <Application>Microsoft Office PowerPoint</Application>
  <PresentationFormat>Custom</PresentationFormat>
  <Paragraphs>23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 Narrow</vt:lpstr>
      <vt:lpstr>Helvetica</vt:lpstr>
      <vt:lpstr>Helvetica Light</vt:lpstr>
      <vt:lpstr>Helvetica Neue</vt:lpstr>
      <vt:lpstr>Helvetica Neue Light</vt:lpstr>
      <vt:lpstr>Helvetica Neue Medium</vt:lpstr>
      <vt:lpstr>Helvetica Neue Thin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Leadership and Change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Pennington</dc:creator>
  <cp:lastModifiedBy>Emma Pennington</cp:lastModifiedBy>
  <cp:revision>1</cp:revision>
  <dcterms:modified xsi:type="dcterms:W3CDTF">2018-03-19T11:34:15Z</dcterms:modified>
</cp:coreProperties>
</file>