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321" r:id="rId2"/>
    <p:sldId id="323" r:id="rId3"/>
    <p:sldId id="328" r:id="rId4"/>
    <p:sldId id="329" r:id="rId5"/>
    <p:sldId id="330" r:id="rId6"/>
    <p:sldId id="331" r:id="rId7"/>
    <p:sldId id="332" r:id="rId8"/>
    <p:sldId id="334" r:id="rId9"/>
    <p:sldId id="333" r:id="rId10"/>
    <p:sldId id="326" r:id="rId11"/>
    <p:sldId id="335" r:id="rId12"/>
    <p:sldId id="336" r:id="rId13"/>
    <p:sldId id="338" r:id="rId14"/>
    <p:sldId id="324" r:id="rId15"/>
    <p:sldId id="339" r:id="rId16"/>
    <p:sldId id="340" r:id="rId17"/>
    <p:sldId id="341" r:id="rId18"/>
    <p:sldId id="327" r:id="rId19"/>
    <p:sldId id="325" r:id="rId20"/>
    <p:sldId id="337" r:id="rId21"/>
  </p:sldIdLst>
  <p:sldSz cx="9144000" cy="6858000" type="screen4x3"/>
  <p:notesSz cx="6858000" cy="9945688"/>
  <p:defaultTextStyle>
    <a:defPPr>
      <a:defRPr lang="en-US"/>
    </a:defPPr>
    <a:lvl1pPr algn="l" rtl="0" fontAlgn="base">
      <a:spcBef>
        <a:spcPct val="0"/>
      </a:spcBef>
      <a:spcAft>
        <a:spcPct val="0"/>
      </a:spcAft>
      <a:defRPr sz="4400" kern="1200">
        <a:solidFill>
          <a:schemeClr val="tx1"/>
        </a:solidFill>
        <a:latin typeface="Arial" charset="0"/>
        <a:ea typeface="+mn-ea"/>
        <a:cs typeface="Arial" charset="0"/>
      </a:defRPr>
    </a:lvl1pPr>
    <a:lvl2pPr marL="457200" algn="l" rtl="0" fontAlgn="base">
      <a:spcBef>
        <a:spcPct val="0"/>
      </a:spcBef>
      <a:spcAft>
        <a:spcPct val="0"/>
      </a:spcAft>
      <a:defRPr sz="4400" kern="1200">
        <a:solidFill>
          <a:schemeClr val="tx1"/>
        </a:solidFill>
        <a:latin typeface="Arial" charset="0"/>
        <a:ea typeface="+mn-ea"/>
        <a:cs typeface="Arial" charset="0"/>
      </a:defRPr>
    </a:lvl2pPr>
    <a:lvl3pPr marL="914400" algn="l" rtl="0" fontAlgn="base">
      <a:spcBef>
        <a:spcPct val="0"/>
      </a:spcBef>
      <a:spcAft>
        <a:spcPct val="0"/>
      </a:spcAft>
      <a:defRPr sz="4400" kern="1200">
        <a:solidFill>
          <a:schemeClr val="tx1"/>
        </a:solidFill>
        <a:latin typeface="Arial" charset="0"/>
        <a:ea typeface="+mn-ea"/>
        <a:cs typeface="Arial" charset="0"/>
      </a:defRPr>
    </a:lvl3pPr>
    <a:lvl4pPr marL="1371600" algn="l" rtl="0" fontAlgn="base">
      <a:spcBef>
        <a:spcPct val="0"/>
      </a:spcBef>
      <a:spcAft>
        <a:spcPct val="0"/>
      </a:spcAft>
      <a:defRPr sz="4400" kern="1200">
        <a:solidFill>
          <a:schemeClr val="tx1"/>
        </a:solidFill>
        <a:latin typeface="Arial" charset="0"/>
        <a:ea typeface="+mn-ea"/>
        <a:cs typeface="Arial" charset="0"/>
      </a:defRPr>
    </a:lvl4pPr>
    <a:lvl5pPr marL="1828800" algn="l" rtl="0" fontAlgn="base">
      <a:spcBef>
        <a:spcPct val="0"/>
      </a:spcBef>
      <a:spcAft>
        <a:spcPct val="0"/>
      </a:spcAft>
      <a:defRPr sz="4400" kern="1200">
        <a:solidFill>
          <a:schemeClr val="tx1"/>
        </a:solidFill>
        <a:latin typeface="Arial" charset="0"/>
        <a:ea typeface="+mn-ea"/>
        <a:cs typeface="Arial" charset="0"/>
      </a:defRPr>
    </a:lvl5pPr>
    <a:lvl6pPr marL="2286000" algn="l" defTabSz="914400" rtl="0" eaLnBrk="1" latinLnBrk="0" hangingPunct="1">
      <a:defRPr sz="4400" kern="1200">
        <a:solidFill>
          <a:schemeClr val="tx1"/>
        </a:solidFill>
        <a:latin typeface="Arial" charset="0"/>
        <a:ea typeface="+mn-ea"/>
        <a:cs typeface="Arial" charset="0"/>
      </a:defRPr>
    </a:lvl6pPr>
    <a:lvl7pPr marL="2743200" algn="l" defTabSz="914400" rtl="0" eaLnBrk="1" latinLnBrk="0" hangingPunct="1">
      <a:defRPr sz="4400" kern="1200">
        <a:solidFill>
          <a:schemeClr val="tx1"/>
        </a:solidFill>
        <a:latin typeface="Arial" charset="0"/>
        <a:ea typeface="+mn-ea"/>
        <a:cs typeface="Arial" charset="0"/>
      </a:defRPr>
    </a:lvl7pPr>
    <a:lvl8pPr marL="3200400" algn="l" defTabSz="914400" rtl="0" eaLnBrk="1" latinLnBrk="0" hangingPunct="1">
      <a:defRPr sz="4400" kern="1200">
        <a:solidFill>
          <a:schemeClr val="tx1"/>
        </a:solidFill>
        <a:latin typeface="Arial" charset="0"/>
        <a:ea typeface="+mn-ea"/>
        <a:cs typeface="Arial" charset="0"/>
      </a:defRPr>
    </a:lvl8pPr>
    <a:lvl9pPr marL="3657600" algn="l" defTabSz="914400" rtl="0" eaLnBrk="1" latinLnBrk="0" hangingPunct="1">
      <a:defRPr sz="4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3456">
          <p15:clr>
            <a:srgbClr val="A4A3A4"/>
          </p15:clr>
        </p15:guide>
        <p15:guide id="2" pos="192">
          <p15:clr>
            <a:srgbClr val="A4A3A4"/>
          </p15:clr>
        </p15:guide>
      </p15:sldGuideLst>
    </p:ext>
    <p:ext uri="{2D200454-40CA-4A62-9FC3-DE9A4176ACB9}">
      <p15:notesGuideLst xmlns:p15="http://schemas.microsoft.com/office/powerpoint/2012/main">
        <p15:guide id="1" orient="horz" pos="3133"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487E"/>
    <a:srgbClr val="A50021"/>
    <a:srgbClr val="FF9933"/>
    <a:srgbClr val="000000"/>
    <a:srgbClr val="990033"/>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06" autoAdjust="0"/>
    <p:restoredTop sz="91100" autoAdjust="0"/>
  </p:normalViewPr>
  <p:slideViewPr>
    <p:cSldViewPr>
      <p:cViewPr varScale="1">
        <p:scale>
          <a:sx n="99" d="100"/>
          <a:sy n="99" d="100"/>
        </p:scale>
        <p:origin x="264" y="84"/>
      </p:cViewPr>
      <p:guideLst>
        <p:guide orient="horz" pos="3456"/>
        <p:guide pos="19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482" y="900"/>
      </p:cViewPr>
      <p:guideLst>
        <p:guide orient="horz" pos="3133"/>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1"/>
            <a:ext cx="2971800" cy="497609"/>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eaLnBrk="0" hangingPunct="0">
              <a:defRPr sz="1200">
                <a:cs typeface="+mn-cs"/>
              </a:defRPr>
            </a:lvl1pPr>
          </a:lstStyle>
          <a:p>
            <a:pPr>
              <a:defRPr/>
            </a:pPr>
            <a:endParaRPr lang="en-GB"/>
          </a:p>
        </p:txBody>
      </p:sp>
      <p:sp>
        <p:nvSpPr>
          <p:cNvPr id="40963" name="Rectangle 3"/>
          <p:cNvSpPr>
            <a:spLocks noGrp="1" noChangeArrowheads="1"/>
          </p:cNvSpPr>
          <p:nvPr>
            <p:ph type="dt" sz="quarter" idx="1"/>
          </p:nvPr>
        </p:nvSpPr>
        <p:spPr bwMode="auto">
          <a:xfrm>
            <a:off x="3886200" y="1"/>
            <a:ext cx="2971800" cy="497609"/>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eaLnBrk="0" hangingPunct="0">
              <a:defRPr sz="1200">
                <a:cs typeface="+mn-cs"/>
              </a:defRPr>
            </a:lvl1pPr>
          </a:lstStyle>
          <a:p>
            <a:pPr>
              <a:defRPr/>
            </a:pPr>
            <a:endParaRPr lang="en-GB"/>
          </a:p>
        </p:txBody>
      </p:sp>
      <p:sp>
        <p:nvSpPr>
          <p:cNvPr id="40964" name="Rectangle 4"/>
          <p:cNvSpPr>
            <a:spLocks noGrp="1" noChangeArrowheads="1"/>
          </p:cNvSpPr>
          <p:nvPr>
            <p:ph type="ftr" sz="quarter" idx="2"/>
          </p:nvPr>
        </p:nvSpPr>
        <p:spPr bwMode="auto">
          <a:xfrm>
            <a:off x="0" y="9448080"/>
            <a:ext cx="2971800" cy="497608"/>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eaLnBrk="0" hangingPunct="0">
              <a:defRPr sz="1200">
                <a:cs typeface="+mn-cs"/>
              </a:defRPr>
            </a:lvl1pPr>
          </a:lstStyle>
          <a:p>
            <a:pPr>
              <a:defRPr/>
            </a:pPr>
            <a:endParaRPr lang="en-GB"/>
          </a:p>
        </p:txBody>
      </p:sp>
      <p:sp>
        <p:nvSpPr>
          <p:cNvPr id="40965" name="Rectangle 5"/>
          <p:cNvSpPr>
            <a:spLocks noGrp="1" noChangeArrowheads="1"/>
          </p:cNvSpPr>
          <p:nvPr>
            <p:ph type="sldNum" sz="quarter" idx="3"/>
          </p:nvPr>
        </p:nvSpPr>
        <p:spPr bwMode="auto">
          <a:xfrm>
            <a:off x="3886200" y="9448080"/>
            <a:ext cx="2971800" cy="497608"/>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r" eaLnBrk="0" hangingPunct="0">
              <a:defRPr sz="1200">
                <a:cs typeface="+mn-cs"/>
              </a:defRPr>
            </a:lvl1pPr>
          </a:lstStyle>
          <a:p>
            <a:pPr>
              <a:defRPr/>
            </a:pPr>
            <a:fld id="{653430CD-64E8-4787-81A2-EE18402AC2EC}" type="slidenum">
              <a:rPr lang="en-GB"/>
              <a:pPr>
                <a:defRPr/>
              </a:pPr>
              <a:t>‹#›</a:t>
            </a:fld>
            <a:endParaRPr lang="en-GB"/>
          </a:p>
        </p:txBody>
      </p:sp>
    </p:spTree>
    <p:extLst>
      <p:ext uri="{BB962C8B-B14F-4D97-AF65-F5344CB8AC3E}">
        <p14:creationId xmlns:p14="http://schemas.microsoft.com/office/powerpoint/2010/main" val="1686259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1"/>
            <a:ext cx="2971800" cy="497609"/>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eaLnBrk="0" hangingPunct="0">
              <a:defRPr sz="1200">
                <a:cs typeface="+mn-cs"/>
              </a:defRPr>
            </a:lvl1pPr>
          </a:lstStyle>
          <a:p>
            <a:pPr>
              <a:defRPr/>
            </a:pPr>
            <a:endParaRPr lang="en-GB"/>
          </a:p>
        </p:txBody>
      </p:sp>
      <p:sp>
        <p:nvSpPr>
          <p:cNvPr id="43011" name="Rectangle 3"/>
          <p:cNvSpPr>
            <a:spLocks noGrp="1" noChangeArrowheads="1"/>
          </p:cNvSpPr>
          <p:nvPr>
            <p:ph type="dt" idx="1"/>
          </p:nvPr>
        </p:nvSpPr>
        <p:spPr bwMode="auto">
          <a:xfrm>
            <a:off x="3886200" y="1"/>
            <a:ext cx="2971800" cy="497609"/>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eaLnBrk="0" hangingPunct="0">
              <a:defRPr sz="1200">
                <a:cs typeface="+mn-cs"/>
              </a:defRPr>
            </a:lvl1pPr>
          </a:lstStyle>
          <a:p>
            <a:pPr>
              <a:defRPr/>
            </a:pPr>
            <a:endParaRPr lang="en-GB"/>
          </a:p>
        </p:txBody>
      </p:sp>
      <p:sp>
        <p:nvSpPr>
          <p:cNvPr id="19460" name="Rectangle 4"/>
          <p:cNvSpPr>
            <a:spLocks noGrp="1" noRot="1" noChangeAspect="1" noChangeArrowheads="1" noTextEdit="1"/>
          </p:cNvSpPr>
          <p:nvPr>
            <p:ph type="sldImg" idx="2"/>
          </p:nvPr>
        </p:nvSpPr>
        <p:spPr bwMode="auto">
          <a:xfrm>
            <a:off x="942975" y="746125"/>
            <a:ext cx="4972050" cy="3729038"/>
          </a:xfrm>
          <a:prstGeom prst="rect">
            <a:avLst/>
          </a:prstGeom>
          <a:noFill/>
          <a:ln w="9525">
            <a:solidFill>
              <a:srgbClr val="000000"/>
            </a:solidFill>
            <a:miter lim="800000"/>
            <a:headEnd/>
            <a:tailEnd/>
          </a:ln>
        </p:spPr>
      </p:sp>
      <p:sp>
        <p:nvSpPr>
          <p:cNvPr id="43013" name="Rectangle 5"/>
          <p:cNvSpPr>
            <a:spLocks noGrp="1" noChangeArrowheads="1"/>
          </p:cNvSpPr>
          <p:nvPr>
            <p:ph type="body" sz="quarter" idx="3"/>
          </p:nvPr>
        </p:nvSpPr>
        <p:spPr bwMode="auto">
          <a:xfrm>
            <a:off x="915989" y="4724851"/>
            <a:ext cx="5026025" cy="4475235"/>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3014" name="Rectangle 6"/>
          <p:cNvSpPr>
            <a:spLocks noGrp="1" noChangeArrowheads="1"/>
          </p:cNvSpPr>
          <p:nvPr>
            <p:ph type="ftr" sz="quarter" idx="4"/>
          </p:nvPr>
        </p:nvSpPr>
        <p:spPr bwMode="auto">
          <a:xfrm>
            <a:off x="0" y="9448080"/>
            <a:ext cx="2971800" cy="497608"/>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eaLnBrk="0" hangingPunct="0">
              <a:defRPr sz="1200">
                <a:cs typeface="+mn-cs"/>
              </a:defRPr>
            </a:lvl1pPr>
          </a:lstStyle>
          <a:p>
            <a:pPr>
              <a:defRPr/>
            </a:pPr>
            <a:endParaRPr lang="en-GB"/>
          </a:p>
        </p:txBody>
      </p:sp>
      <p:sp>
        <p:nvSpPr>
          <p:cNvPr id="43015" name="Rectangle 7"/>
          <p:cNvSpPr>
            <a:spLocks noGrp="1" noChangeArrowheads="1"/>
          </p:cNvSpPr>
          <p:nvPr>
            <p:ph type="sldNum" sz="quarter" idx="5"/>
          </p:nvPr>
        </p:nvSpPr>
        <p:spPr bwMode="auto">
          <a:xfrm>
            <a:off x="3886200" y="9448080"/>
            <a:ext cx="2971800" cy="497608"/>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r" eaLnBrk="0" hangingPunct="0">
              <a:defRPr sz="1200">
                <a:cs typeface="+mn-cs"/>
              </a:defRPr>
            </a:lvl1pPr>
          </a:lstStyle>
          <a:p>
            <a:pPr>
              <a:defRPr/>
            </a:pPr>
            <a:fld id="{ECEFD815-4F13-4D57-9915-4247AB10C41D}" type="slidenum">
              <a:rPr lang="en-GB"/>
              <a:pPr>
                <a:defRPr/>
              </a:pPr>
              <a:t>‹#›</a:t>
            </a:fld>
            <a:endParaRPr lang="en-GB"/>
          </a:p>
        </p:txBody>
      </p:sp>
    </p:spTree>
    <p:extLst>
      <p:ext uri="{BB962C8B-B14F-4D97-AF65-F5344CB8AC3E}">
        <p14:creationId xmlns:p14="http://schemas.microsoft.com/office/powerpoint/2010/main" val="41040270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p:nvPr userDrawn="1"/>
        </p:nvSpPr>
        <p:spPr>
          <a:xfrm>
            <a:off x="-15875" y="0"/>
            <a:ext cx="9159875" cy="6858000"/>
          </a:xfrm>
          <a:prstGeom prst="rect">
            <a:avLst/>
          </a:prstGeom>
          <a:solidFill>
            <a:srgbClr val="CB106A"/>
          </a:solidFill>
        </p:spPr>
        <p:txBody>
          <a:bodyPr>
            <a:spAutoFit/>
          </a:bodyPr>
          <a:lstStyle/>
          <a:p>
            <a:pPr>
              <a:defRPr/>
            </a:pPr>
            <a:endParaRPr lang="en-US" dirty="0">
              <a:cs typeface="+mn-cs"/>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5" descr="PowerPoint logo 2.png"/>
          <p:cNvPicPr>
            <a:picLocks noChangeAspect="1"/>
          </p:cNvPicPr>
          <p:nvPr userDrawn="1"/>
        </p:nvPicPr>
        <p:blipFill>
          <a:blip r:embed="rId2" cstate="print"/>
          <a:srcRect/>
          <a:stretch>
            <a:fillRect/>
          </a:stretch>
        </p:blipFill>
        <p:spPr bwMode="auto">
          <a:xfrm>
            <a:off x="5795963" y="5661025"/>
            <a:ext cx="3046412" cy="963613"/>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5" descr="PowerPoint logo 2.png"/>
          <p:cNvPicPr>
            <a:picLocks noChangeAspect="1"/>
          </p:cNvPicPr>
          <p:nvPr userDrawn="1"/>
        </p:nvPicPr>
        <p:blipFill>
          <a:blip r:embed="rId2" cstate="print"/>
          <a:srcRect/>
          <a:stretch>
            <a:fillRect/>
          </a:stretch>
        </p:blipFill>
        <p:spPr bwMode="auto">
          <a:xfrm>
            <a:off x="5795963" y="5661025"/>
            <a:ext cx="3046412" cy="963613"/>
          </a:xfrm>
          <a:prstGeom prst="rect">
            <a:avLst/>
          </a:prstGeom>
          <a:noFill/>
          <a:ln w="9525">
            <a:noFill/>
            <a:miter lim="800000"/>
            <a:headEnd/>
            <a:tailEnd/>
          </a:ln>
        </p:spPr>
      </p:pic>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35" name="Rectangle 11"/>
          <p:cNvSpPr>
            <a:spLocks noChangeArrowheads="1"/>
          </p:cNvSpPr>
          <p:nvPr userDrawn="1"/>
        </p:nvSpPr>
        <p:spPr bwMode="auto">
          <a:xfrm>
            <a:off x="0" y="5791200"/>
            <a:ext cx="9144000" cy="1066800"/>
          </a:xfrm>
          <a:prstGeom prst="rect">
            <a:avLst/>
          </a:prstGeom>
          <a:solidFill>
            <a:schemeClr val="tx2"/>
          </a:solidFill>
          <a:ln w="9525">
            <a:noFill/>
            <a:miter lim="800000"/>
            <a:headEnd/>
            <a:tailEnd/>
          </a:ln>
          <a:effectLst/>
        </p:spPr>
        <p:txBody>
          <a:bodyPr wrap="none" anchor="ctr"/>
          <a:lstStyle/>
          <a:p>
            <a:pPr eaLnBrk="0" hangingPunct="0">
              <a:defRPr/>
            </a:pPr>
            <a:endParaRPr lang="en-GB">
              <a:cs typeface="+mn-cs"/>
            </a:endParaRPr>
          </a:p>
        </p:txBody>
      </p:sp>
      <p:pic>
        <p:nvPicPr>
          <p:cNvPr id="1027" name="Picture 20" descr="C:\Documents and Settings\mikeb\Desktop\USPG-cymk-2.jpg"/>
          <p:cNvPicPr>
            <a:picLocks noChangeAspect="1" noChangeArrowheads="1"/>
          </p:cNvPicPr>
          <p:nvPr userDrawn="1"/>
        </p:nvPicPr>
        <p:blipFill>
          <a:blip r:embed="rId13" cstate="print"/>
          <a:srcRect/>
          <a:stretch>
            <a:fillRect/>
          </a:stretch>
        </p:blipFill>
        <p:spPr bwMode="auto">
          <a:xfrm>
            <a:off x="6553200" y="5943600"/>
            <a:ext cx="2425700" cy="723900"/>
          </a:xfrm>
          <a:prstGeom prst="rect">
            <a:avLst/>
          </a:prstGeom>
          <a:noFill/>
          <a:ln w="9525">
            <a:noFill/>
            <a:miter lim="800000"/>
            <a:headEnd/>
            <a:tailEnd/>
          </a:ln>
        </p:spPr>
      </p:pic>
      <p:sp>
        <p:nvSpPr>
          <p:cNvPr id="1047" name="Text Box 23"/>
          <p:cNvSpPr txBox="1">
            <a:spLocks noChangeArrowheads="1"/>
          </p:cNvSpPr>
          <p:nvPr userDrawn="1"/>
        </p:nvSpPr>
        <p:spPr bwMode="auto">
          <a:xfrm>
            <a:off x="914400" y="6019800"/>
            <a:ext cx="4724400" cy="304800"/>
          </a:xfrm>
          <a:prstGeom prst="rect">
            <a:avLst/>
          </a:prstGeom>
          <a:solidFill>
            <a:schemeClr val="tx2"/>
          </a:solidFill>
          <a:ln w="9525">
            <a:noFill/>
            <a:miter lim="800000"/>
            <a:headEnd/>
            <a:tailEnd/>
          </a:ln>
          <a:effectLst/>
        </p:spPr>
        <p:txBody>
          <a:bodyPr>
            <a:spAutoFit/>
          </a:bodyPr>
          <a:lstStyle/>
          <a:p>
            <a:pPr eaLnBrk="0" hangingPunct="0">
              <a:defRPr/>
            </a:pPr>
            <a:endParaRPr lang="en-GB" sz="1400">
              <a:cs typeface="+mn-cs"/>
            </a:endParaRPr>
          </a:p>
        </p:txBody>
      </p:sp>
      <p:sp>
        <p:nvSpPr>
          <p:cNvPr id="5" name="TextBox 4"/>
          <p:cNvSpPr txBox="1"/>
          <p:nvPr userDrawn="1"/>
        </p:nvSpPr>
        <p:spPr>
          <a:xfrm>
            <a:off x="0" y="5418138"/>
            <a:ext cx="9144000" cy="1439862"/>
          </a:xfrm>
          <a:prstGeom prst="rect">
            <a:avLst/>
          </a:prstGeom>
          <a:solidFill>
            <a:srgbClr val="CB106A"/>
          </a:solidFill>
        </p:spPr>
        <p:txBody>
          <a:bodyPr>
            <a:spAutoFit/>
          </a:bodyPr>
          <a:lstStyle/>
          <a:p>
            <a:pPr>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61" r:id="rId3"/>
    <p:sldLayoutId id="2147483762" r:id="rId4"/>
    <p:sldLayoutId id="2147483763" r:id="rId5"/>
    <p:sldLayoutId id="2147483764" r:id="rId6"/>
    <p:sldLayoutId id="2147483771" r:id="rId7"/>
    <p:sldLayoutId id="2147483765" r:id="rId8"/>
    <p:sldLayoutId id="2147483766" r:id="rId9"/>
    <p:sldLayoutId id="2147483767" r:id="rId10"/>
    <p:sldLayoutId id="2147483768" r:id="rId11"/>
  </p:sldLayoutIdLst>
  <p:transition>
    <p:fade/>
  </p:transition>
  <p:txStyles>
    <p:titleStyle>
      <a:lvl1pPr algn="l" rtl="0" eaLnBrk="0" fontAlgn="base" hangingPunct="0">
        <a:spcBef>
          <a:spcPct val="0"/>
        </a:spcBef>
        <a:spcAft>
          <a:spcPct val="0"/>
        </a:spcAft>
        <a:defRPr sz="2000">
          <a:solidFill>
            <a:schemeClr val="tx2"/>
          </a:solidFill>
          <a:latin typeface="+mj-lt"/>
          <a:ea typeface="+mj-ea"/>
          <a:cs typeface="+mj-cs"/>
        </a:defRPr>
      </a:lvl1pPr>
      <a:lvl2pPr algn="l" rtl="0" eaLnBrk="0" fontAlgn="base" hangingPunct="0">
        <a:spcBef>
          <a:spcPct val="0"/>
        </a:spcBef>
        <a:spcAft>
          <a:spcPct val="0"/>
        </a:spcAft>
        <a:defRPr sz="2000">
          <a:solidFill>
            <a:schemeClr val="tx2"/>
          </a:solidFill>
          <a:latin typeface="Arial Black" pitchFamily="34" charset="0"/>
        </a:defRPr>
      </a:lvl2pPr>
      <a:lvl3pPr algn="l" rtl="0" eaLnBrk="0" fontAlgn="base" hangingPunct="0">
        <a:spcBef>
          <a:spcPct val="0"/>
        </a:spcBef>
        <a:spcAft>
          <a:spcPct val="0"/>
        </a:spcAft>
        <a:defRPr sz="2000">
          <a:solidFill>
            <a:schemeClr val="tx2"/>
          </a:solidFill>
          <a:latin typeface="Arial Black" pitchFamily="34" charset="0"/>
        </a:defRPr>
      </a:lvl3pPr>
      <a:lvl4pPr algn="l" rtl="0" eaLnBrk="0" fontAlgn="base" hangingPunct="0">
        <a:spcBef>
          <a:spcPct val="0"/>
        </a:spcBef>
        <a:spcAft>
          <a:spcPct val="0"/>
        </a:spcAft>
        <a:defRPr sz="2000">
          <a:solidFill>
            <a:schemeClr val="tx2"/>
          </a:solidFill>
          <a:latin typeface="Arial Black" pitchFamily="34" charset="0"/>
        </a:defRPr>
      </a:lvl4pPr>
      <a:lvl5pPr algn="l" rtl="0" eaLnBrk="0" fontAlgn="base" hangingPunct="0">
        <a:spcBef>
          <a:spcPct val="0"/>
        </a:spcBef>
        <a:spcAft>
          <a:spcPct val="0"/>
        </a:spcAft>
        <a:defRPr sz="2000">
          <a:solidFill>
            <a:schemeClr val="tx2"/>
          </a:solidFill>
          <a:latin typeface="Arial Black" pitchFamily="34" charset="0"/>
        </a:defRPr>
      </a:lvl5pPr>
      <a:lvl6pPr marL="457200" algn="l" rtl="0" eaLnBrk="0" fontAlgn="base" hangingPunct="0">
        <a:spcBef>
          <a:spcPct val="0"/>
        </a:spcBef>
        <a:spcAft>
          <a:spcPct val="0"/>
        </a:spcAft>
        <a:defRPr sz="2000">
          <a:solidFill>
            <a:schemeClr val="tx2"/>
          </a:solidFill>
          <a:latin typeface="Arial Black" pitchFamily="34" charset="0"/>
        </a:defRPr>
      </a:lvl6pPr>
      <a:lvl7pPr marL="914400" algn="l" rtl="0" eaLnBrk="0" fontAlgn="base" hangingPunct="0">
        <a:spcBef>
          <a:spcPct val="0"/>
        </a:spcBef>
        <a:spcAft>
          <a:spcPct val="0"/>
        </a:spcAft>
        <a:defRPr sz="2000">
          <a:solidFill>
            <a:schemeClr val="tx2"/>
          </a:solidFill>
          <a:latin typeface="Arial Black" pitchFamily="34" charset="0"/>
        </a:defRPr>
      </a:lvl7pPr>
      <a:lvl8pPr marL="1371600" algn="l" rtl="0" eaLnBrk="0" fontAlgn="base" hangingPunct="0">
        <a:spcBef>
          <a:spcPct val="0"/>
        </a:spcBef>
        <a:spcAft>
          <a:spcPct val="0"/>
        </a:spcAft>
        <a:defRPr sz="2000">
          <a:solidFill>
            <a:schemeClr val="tx2"/>
          </a:solidFill>
          <a:latin typeface="Arial Black" pitchFamily="34" charset="0"/>
        </a:defRPr>
      </a:lvl8pPr>
      <a:lvl9pPr marL="1828800" algn="l" rtl="0" eaLnBrk="0" fontAlgn="base" hangingPunct="0">
        <a:spcBef>
          <a:spcPct val="0"/>
        </a:spcBef>
        <a:spcAft>
          <a:spcPct val="0"/>
        </a:spcAft>
        <a:defRPr sz="2000">
          <a:solidFill>
            <a:schemeClr val="tx2"/>
          </a:solidFill>
          <a:latin typeface="Arial Black" pitchFamily="34" charset="0"/>
        </a:defRPr>
      </a:lvl9pPr>
    </p:titleStyle>
    <p:bodyStyle>
      <a:lvl1pPr marL="342900" indent="-342900" algn="r"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0" eaLnBrk="0" fontAlgn="base" hangingPunct="0">
        <a:spcBef>
          <a:spcPct val="20000"/>
        </a:spcBef>
        <a:spcAft>
          <a:spcPct val="0"/>
        </a:spcAft>
        <a:buChar char="–"/>
        <a:defRPr sz="2800">
          <a:solidFill>
            <a:schemeClr val="tx1"/>
          </a:solidFill>
          <a:latin typeface="+mn-lt"/>
        </a:defRPr>
      </a:lvl2pPr>
      <a:lvl3pPr marL="1143000" indent="-228600" algn="r" rtl="0" eaLnBrk="0" fontAlgn="base" hangingPunct="0">
        <a:spcBef>
          <a:spcPct val="20000"/>
        </a:spcBef>
        <a:spcAft>
          <a:spcPct val="0"/>
        </a:spcAft>
        <a:buChar char="•"/>
        <a:defRPr sz="2400">
          <a:solidFill>
            <a:schemeClr val="tx1"/>
          </a:solidFill>
          <a:latin typeface="+mn-lt"/>
        </a:defRPr>
      </a:lvl3pPr>
      <a:lvl4pPr marL="1600200" indent="-228600" algn="r" rtl="0" eaLnBrk="0" fontAlgn="base" hangingPunct="0">
        <a:spcBef>
          <a:spcPct val="20000"/>
        </a:spcBef>
        <a:spcAft>
          <a:spcPct val="0"/>
        </a:spcAft>
        <a:buChar char="–"/>
        <a:defRPr sz="2000">
          <a:solidFill>
            <a:schemeClr val="tx1"/>
          </a:solidFill>
          <a:latin typeface="+mn-lt"/>
        </a:defRPr>
      </a:lvl4pPr>
      <a:lvl5pPr marL="2057400" indent="-228600" algn="r" rtl="0" eaLnBrk="0" fontAlgn="base" hangingPunct="0">
        <a:spcBef>
          <a:spcPct val="20000"/>
        </a:spcBef>
        <a:spcAft>
          <a:spcPct val="0"/>
        </a:spcAft>
        <a:buChar char="»"/>
        <a:defRPr sz="2000">
          <a:solidFill>
            <a:schemeClr val="tx1"/>
          </a:solidFill>
          <a:latin typeface="+mn-lt"/>
        </a:defRPr>
      </a:lvl5pPr>
      <a:lvl6pPr marL="2514600" indent="-228600" algn="r" rtl="0" eaLnBrk="0" fontAlgn="base" hangingPunct="0">
        <a:spcBef>
          <a:spcPct val="20000"/>
        </a:spcBef>
        <a:spcAft>
          <a:spcPct val="0"/>
        </a:spcAft>
        <a:buChar char="»"/>
        <a:defRPr sz="2000">
          <a:solidFill>
            <a:schemeClr val="tx1"/>
          </a:solidFill>
          <a:latin typeface="+mn-lt"/>
        </a:defRPr>
      </a:lvl6pPr>
      <a:lvl7pPr marL="2971800" indent="-228600" algn="r" rtl="0" eaLnBrk="0" fontAlgn="base" hangingPunct="0">
        <a:spcBef>
          <a:spcPct val="20000"/>
        </a:spcBef>
        <a:spcAft>
          <a:spcPct val="0"/>
        </a:spcAft>
        <a:buChar char="»"/>
        <a:defRPr sz="2000">
          <a:solidFill>
            <a:schemeClr val="tx1"/>
          </a:solidFill>
          <a:latin typeface="+mn-lt"/>
        </a:defRPr>
      </a:lvl7pPr>
      <a:lvl8pPr marL="3429000" indent="-228600" algn="r" rtl="0" eaLnBrk="0" fontAlgn="base" hangingPunct="0">
        <a:spcBef>
          <a:spcPct val="20000"/>
        </a:spcBef>
        <a:spcAft>
          <a:spcPct val="0"/>
        </a:spcAft>
        <a:buChar char="»"/>
        <a:defRPr sz="2000">
          <a:solidFill>
            <a:schemeClr val="tx1"/>
          </a:solidFill>
          <a:latin typeface="+mn-lt"/>
        </a:defRPr>
      </a:lvl8pPr>
      <a:lvl9pPr marL="3886200" indent="-228600" algn="r"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3" descr="Us_WHITE.png"/>
          <p:cNvPicPr>
            <a:picLocks noChangeAspect="1"/>
          </p:cNvPicPr>
          <p:nvPr/>
        </p:nvPicPr>
        <p:blipFill>
          <a:blip r:embed="rId2" cstate="print"/>
          <a:srcRect/>
          <a:stretch>
            <a:fillRect/>
          </a:stretch>
        </p:blipFill>
        <p:spPr bwMode="auto">
          <a:xfrm>
            <a:off x="1979613" y="1125538"/>
            <a:ext cx="4752975" cy="4410075"/>
          </a:xfrm>
          <a:prstGeom prst="rect">
            <a:avLst/>
          </a:prstGeom>
          <a:noFill/>
          <a:ln w="9525">
            <a:noFill/>
            <a:miter lim="800000"/>
            <a:headEnd/>
            <a:tailEnd/>
          </a:ln>
        </p:spPr>
      </p:pic>
    </p:spTree>
    <p:extLst>
      <p:ext uri="{BB962C8B-B14F-4D97-AF65-F5344CB8AC3E}">
        <p14:creationId xmlns:p14="http://schemas.microsoft.com/office/powerpoint/2010/main" val="1987149238"/>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16632"/>
            <a:ext cx="7772400" cy="578495"/>
          </a:xfrm>
        </p:spPr>
        <p:txBody>
          <a:bodyPr/>
          <a:lstStyle/>
          <a:p>
            <a:pPr algn="ctr"/>
            <a:r>
              <a:rPr lang="en-GB" sz="3600" dirty="0" smtClean="0">
                <a:solidFill>
                  <a:srgbClr val="DB487E"/>
                </a:solidFill>
              </a:rPr>
              <a:t>The needs</a:t>
            </a:r>
            <a:endParaRPr lang="en-GB" sz="3600" dirty="0">
              <a:solidFill>
                <a:srgbClr val="DB487E"/>
              </a:solidFill>
            </a:endParaRPr>
          </a:p>
        </p:txBody>
      </p:sp>
      <p:sp>
        <p:nvSpPr>
          <p:cNvPr id="3" name="Subtitle 2"/>
          <p:cNvSpPr>
            <a:spLocks noGrp="1"/>
          </p:cNvSpPr>
          <p:nvPr>
            <p:ph type="subTitle" idx="1"/>
          </p:nvPr>
        </p:nvSpPr>
        <p:spPr>
          <a:xfrm>
            <a:off x="251520" y="719190"/>
            <a:ext cx="8568952" cy="1752600"/>
          </a:xfrm>
        </p:spPr>
        <p:txBody>
          <a:bodyPr/>
          <a:lstStyle/>
          <a:p>
            <a:pPr marL="457200" indent="-457200" algn="l">
              <a:buFont typeface="Wingdings" panose="05000000000000000000" pitchFamily="2" charset="2"/>
              <a:buChar char="Ø"/>
            </a:pPr>
            <a:r>
              <a:rPr lang="en-GB" dirty="0"/>
              <a:t>Families arrive in Greece feeling exhausted</a:t>
            </a:r>
            <a:r>
              <a:rPr lang="en-GB" dirty="0" smtClean="0"/>
              <a:t>.</a:t>
            </a:r>
          </a:p>
          <a:p>
            <a:pPr marL="457200" indent="-457200" algn="l">
              <a:buFont typeface="Wingdings" panose="05000000000000000000" pitchFamily="2" charset="2"/>
              <a:buChar char="Ø"/>
            </a:pPr>
            <a:r>
              <a:rPr lang="en-GB" dirty="0" smtClean="0"/>
              <a:t>Many </a:t>
            </a:r>
            <a:r>
              <a:rPr lang="en-GB" dirty="0"/>
              <a:t>are in urgent need of medical </a:t>
            </a:r>
            <a:r>
              <a:rPr lang="en-GB" dirty="0" smtClean="0"/>
              <a:t>care.</a:t>
            </a:r>
          </a:p>
          <a:p>
            <a:pPr marL="457200" indent="-457200" algn="l">
              <a:buFont typeface="Wingdings" panose="05000000000000000000" pitchFamily="2" charset="2"/>
              <a:buChar char="Ø"/>
            </a:pPr>
            <a:r>
              <a:rPr lang="en-GB" dirty="0" smtClean="0"/>
              <a:t>Migrants (especially children </a:t>
            </a:r>
            <a:r>
              <a:rPr lang="en-GB" dirty="0"/>
              <a:t>and young people </a:t>
            </a:r>
            <a:r>
              <a:rPr lang="en-GB" dirty="0" smtClean="0"/>
              <a:t>) are very vulnerable </a:t>
            </a:r>
            <a:r>
              <a:rPr lang="en-GB" dirty="0"/>
              <a:t>to human </a:t>
            </a:r>
            <a:r>
              <a:rPr lang="en-GB" dirty="0" smtClean="0"/>
              <a:t>trafficking .</a:t>
            </a:r>
          </a:p>
          <a:p>
            <a:pPr marL="457200" indent="-457200" algn="l">
              <a:buFont typeface="Wingdings" panose="05000000000000000000" pitchFamily="2" charset="2"/>
              <a:buChar char="Ø"/>
            </a:pPr>
            <a:r>
              <a:rPr lang="en-GB" dirty="0" smtClean="0"/>
              <a:t>The </a:t>
            </a:r>
            <a:r>
              <a:rPr lang="en-GB" dirty="0"/>
              <a:t>United Nations’ refugee agency has identified the priority needs for the refugees as </a:t>
            </a:r>
            <a:r>
              <a:rPr lang="en-GB" b="1" dirty="0">
                <a:solidFill>
                  <a:srgbClr val="DB487E"/>
                </a:solidFill>
              </a:rPr>
              <a:t>food, water, shelter, hygiene </a:t>
            </a:r>
            <a:r>
              <a:rPr lang="en-GB" dirty="0"/>
              <a:t>and</a:t>
            </a:r>
            <a:r>
              <a:rPr lang="en-GB" b="1" dirty="0">
                <a:solidFill>
                  <a:srgbClr val="DB487E"/>
                </a:solidFill>
              </a:rPr>
              <a:t> health, </a:t>
            </a:r>
            <a:r>
              <a:rPr lang="en-GB" dirty="0"/>
              <a:t>and</a:t>
            </a:r>
            <a:r>
              <a:rPr lang="en-GB" b="1" dirty="0">
                <a:solidFill>
                  <a:srgbClr val="DB487E"/>
                </a:solidFill>
              </a:rPr>
              <a:t> winter clothing</a:t>
            </a:r>
            <a:r>
              <a:rPr lang="en-GB" b="1" dirty="0"/>
              <a:t>.</a:t>
            </a:r>
          </a:p>
          <a:p>
            <a:endParaRPr lang="en-GB" dirty="0"/>
          </a:p>
        </p:txBody>
      </p:sp>
    </p:spTree>
    <p:extLst>
      <p:ext uri="{BB962C8B-B14F-4D97-AF65-F5344CB8AC3E}">
        <p14:creationId xmlns:p14="http://schemas.microsoft.com/office/powerpoint/2010/main" val="4013100491"/>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0649"/>
            <a:ext cx="7772400" cy="648072"/>
          </a:xfrm>
        </p:spPr>
        <p:txBody>
          <a:bodyPr/>
          <a:lstStyle/>
          <a:p>
            <a:pPr algn="ctr"/>
            <a:r>
              <a:rPr lang="en-GB" sz="3600" dirty="0" smtClean="0">
                <a:solidFill>
                  <a:srgbClr val="DB487E"/>
                </a:solidFill>
              </a:rPr>
              <a:t>What is Us. doing?</a:t>
            </a:r>
            <a:endParaRPr lang="en-GB" sz="3600" dirty="0">
              <a:solidFill>
                <a:srgbClr val="DB487E"/>
              </a:solidFill>
            </a:endParaRPr>
          </a:p>
        </p:txBody>
      </p:sp>
      <p:sp>
        <p:nvSpPr>
          <p:cNvPr id="3" name="Subtitle 2"/>
          <p:cNvSpPr>
            <a:spLocks noGrp="1"/>
          </p:cNvSpPr>
          <p:nvPr>
            <p:ph type="subTitle" idx="1"/>
          </p:nvPr>
        </p:nvSpPr>
        <p:spPr>
          <a:xfrm>
            <a:off x="215516" y="764704"/>
            <a:ext cx="8712968" cy="1752600"/>
          </a:xfrm>
        </p:spPr>
        <p:txBody>
          <a:bodyPr/>
          <a:lstStyle/>
          <a:p>
            <a:pPr algn="l"/>
            <a:r>
              <a:rPr lang="en-GB" dirty="0" smtClean="0"/>
              <a:t>Us. supports a project which is providing:</a:t>
            </a:r>
            <a:endParaRPr lang="en-GB" dirty="0"/>
          </a:p>
          <a:p>
            <a:pPr marL="457200" lvl="0" indent="-457200" algn="l">
              <a:buFont typeface="Wingdings" panose="05000000000000000000" pitchFamily="2" charset="2"/>
              <a:buChar char="Ø"/>
            </a:pPr>
            <a:r>
              <a:rPr lang="en-GB" dirty="0"/>
              <a:t>In Athens, shelter to 5,000 refugees over the next six months, with priority going to children, the elderly and people with poor health. Also, bundles of winter clothes for 10,000 refugees.</a:t>
            </a:r>
          </a:p>
          <a:p>
            <a:pPr marL="457200" lvl="0" indent="-457200" algn="l">
              <a:buFont typeface="Wingdings" panose="05000000000000000000" pitchFamily="2" charset="2"/>
              <a:buChar char="Ø"/>
            </a:pPr>
            <a:r>
              <a:rPr lang="en-GB" dirty="0"/>
              <a:t>On the islands, 2,500 tents, 10,000 sleeping bags, 60,000 food parcels, and 66,000 hygiene kits for adults and babies.</a:t>
            </a:r>
          </a:p>
          <a:p>
            <a:endParaRPr lang="en-GB" dirty="0"/>
          </a:p>
        </p:txBody>
      </p:sp>
    </p:spTree>
    <p:extLst>
      <p:ext uri="{BB962C8B-B14F-4D97-AF65-F5344CB8AC3E}">
        <p14:creationId xmlns:p14="http://schemas.microsoft.com/office/powerpoint/2010/main" val="3170399445"/>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0"/>
            <a:ext cx="9036496" cy="1470025"/>
          </a:xfrm>
        </p:spPr>
        <p:txBody>
          <a:bodyPr/>
          <a:lstStyle/>
          <a:p>
            <a:pPr algn="ctr"/>
            <a:r>
              <a:rPr lang="en-GB" sz="3600" dirty="0" smtClean="0">
                <a:solidFill>
                  <a:srgbClr val="DB487E"/>
                </a:solidFill>
              </a:rPr>
              <a:t>The Diocese in Europe</a:t>
            </a:r>
            <a:endParaRPr lang="en-GB" sz="3600" dirty="0">
              <a:solidFill>
                <a:srgbClr val="DB487E"/>
              </a:solidFill>
            </a:endParaRPr>
          </a:p>
        </p:txBody>
      </p:sp>
      <p:sp>
        <p:nvSpPr>
          <p:cNvPr id="3" name="Subtitle 2"/>
          <p:cNvSpPr>
            <a:spLocks noGrp="1"/>
          </p:cNvSpPr>
          <p:nvPr>
            <p:ph type="subTitle" idx="1"/>
          </p:nvPr>
        </p:nvSpPr>
        <p:spPr>
          <a:xfrm>
            <a:off x="107504" y="980728"/>
            <a:ext cx="8856984" cy="1752600"/>
          </a:xfrm>
        </p:spPr>
        <p:txBody>
          <a:bodyPr/>
          <a:lstStyle/>
          <a:p>
            <a:pPr marL="457200" indent="-457200" algn="l">
              <a:buFont typeface="Wingdings" panose="05000000000000000000" pitchFamily="2" charset="2"/>
              <a:buChar char="Ø"/>
            </a:pPr>
            <a:r>
              <a:rPr lang="en-GB" dirty="0" smtClean="0"/>
              <a:t>The </a:t>
            </a:r>
            <a:r>
              <a:rPr lang="en-GB" dirty="0"/>
              <a:t>Diocese in Europe has committed to the </a:t>
            </a:r>
            <a:r>
              <a:rPr lang="en-GB" dirty="0" smtClean="0"/>
              <a:t>several </a:t>
            </a:r>
            <a:r>
              <a:rPr lang="en-GB" dirty="0"/>
              <a:t>initiatives </a:t>
            </a:r>
            <a:r>
              <a:rPr lang="en-GB" dirty="0" smtClean="0"/>
              <a:t>to help migrants and are in </a:t>
            </a:r>
            <a:r>
              <a:rPr lang="en-GB" dirty="0"/>
              <a:t>partnership with the Greek Orthodox </a:t>
            </a:r>
            <a:r>
              <a:rPr lang="en-GB" dirty="0" smtClean="0"/>
              <a:t>Church and other agencies.</a:t>
            </a:r>
          </a:p>
          <a:p>
            <a:pPr marL="457200" indent="-457200" algn="l">
              <a:buFont typeface="Wingdings" panose="05000000000000000000" pitchFamily="2" charset="2"/>
              <a:buChar char="Ø"/>
            </a:pPr>
            <a:r>
              <a:rPr lang="en-GB" dirty="0" smtClean="0"/>
              <a:t>The Diocese has asked Us. to be the means by which donations from the UK can be consolidated for sending on to support their work.</a:t>
            </a:r>
            <a:endParaRPr lang="en-GB" dirty="0"/>
          </a:p>
        </p:txBody>
      </p:sp>
    </p:spTree>
    <p:extLst>
      <p:ext uri="{BB962C8B-B14F-4D97-AF65-F5344CB8AC3E}">
        <p14:creationId xmlns:p14="http://schemas.microsoft.com/office/powerpoint/2010/main" val="2026895669"/>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0"/>
            <a:ext cx="9036496" cy="1470025"/>
          </a:xfrm>
        </p:spPr>
        <p:txBody>
          <a:bodyPr/>
          <a:lstStyle/>
          <a:p>
            <a:pPr algn="ctr"/>
            <a:r>
              <a:rPr lang="en-GB" sz="3600" dirty="0" smtClean="0">
                <a:solidFill>
                  <a:srgbClr val="DB487E"/>
                </a:solidFill>
              </a:rPr>
              <a:t>The Diocese in Europe</a:t>
            </a:r>
            <a:endParaRPr lang="en-GB" sz="3600" dirty="0">
              <a:solidFill>
                <a:srgbClr val="DB487E"/>
              </a:solidFill>
            </a:endParaRPr>
          </a:p>
        </p:txBody>
      </p:sp>
      <p:sp>
        <p:nvSpPr>
          <p:cNvPr id="3" name="Subtitle 2"/>
          <p:cNvSpPr>
            <a:spLocks noGrp="1"/>
          </p:cNvSpPr>
          <p:nvPr>
            <p:ph type="subTitle" idx="1"/>
          </p:nvPr>
        </p:nvSpPr>
        <p:spPr>
          <a:xfrm>
            <a:off x="107504" y="980728"/>
            <a:ext cx="8856984" cy="1752600"/>
          </a:xfrm>
        </p:spPr>
        <p:txBody>
          <a:bodyPr/>
          <a:lstStyle/>
          <a:p>
            <a:pPr lvl="0" algn="l"/>
            <a:r>
              <a:rPr lang="en-GB" b="1" u="sng" dirty="0" smtClean="0"/>
              <a:t>On </a:t>
            </a:r>
            <a:r>
              <a:rPr lang="en-GB" b="1" u="sng" dirty="0"/>
              <a:t>the Island of Lesvos</a:t>
            </a:r>
            <a:r>
              <a:rPr lang="en-GB" dirty="0"/>
              <a:t>, </a:t>
            </a:r>
            <a:r>
              <a:rPr lang="en-GB" dirty="0" smtClean="0"/>
              <a:t>the Diocese are </a:t>
            </a:r>
            <a:r>
              <a:rPr lang="en-GB" dirty="0"/>
              <a:t>supporting an initiative based at the Pharos Lighthouse to help refugees who arrive by boat from Turkey. They are wet, tired, cold and hungry, and many are distraught or need medical attention</a:t>
            </a:r>
            <a:r>
              <a:rPr lang="en-GB" dirty="0" smtClean="0"/>
              <a:t>.</a:t>
            </a:r>
            <a:endParaRPr lang="en-GB" dirty="0"/>
          </a:p>
        </p:txBody>
      </p:sp>
    </p:spTree>
    <p:extLst>
      <p:ext uri="{BB962C8B-B14F-4D97-AF65-F5344CB8AC3E}">
        <p14:creationId xmlns:p14="http://schemas.microsoft.com/office/powerpoint/2010/main" val="2578116585"/>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nserted_575_1" descr="Pharos Lighthouse"/>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77046" y="1071007"/>
            <a:ext cx="5695503" cy="3706597"/>
          </a:xfrm>
          <a:prstGeom prst="rect">
            <a:avLst/>
          </a:prstGeom>
          <a:noFill/>
          <a:ln>
            <a:noFill/>
          </a:ln>
        </p:spPr>
      </p:pic>
      <p:sp>
        <p:nvSpPr>
          <p:cNvPr id="5" name="Rectangle 4"/>
          <p:cNvSpPr/>
          <p:nvPr/>
        </p:nvSpPr>
        <p:spPr>
          <a:xfrm>
            <a:off x="0" y="5373216"/>
            <a:ext cx="5724128" cy="1569660"/>
          </a:xfrm>
          <a:prstGeom prst="rect">
            <a:avLst/>
          </a:prstGeom>
        </p:spPr>
        <p:txBody>
          <a:bodyPr wrap="square">
            <a:spAutoFit/>
          </a:bodyPr>
          <a:lstStyle/>
          <a:p>
            <a:pPr algn="ctr"/>
            <a:r>
              <a:rPr lang="en-GB" sz="3200" b="1" dirty="0">
                <a:solidFill>
                  <a:schemeClr val="tx2"/>
                </a:solidFill>
              </a:rPr>
              <a:t>Reception Centre for </a:t>
            </a:r>
            <a:r>
              <a:rPr lang="en-GB" sz="3200" b="1" dirty="0" smtClean="0">
                <a:solidFill>
                  <a:schemeClr val="tx2"/>
                </a:solidFill>
              </a:rPr>
              <a:t>refugees at </a:t>
            </a:r>
            <a:r>
              <a:rPr lang="en-GB" sz="3200" b="1" dirty="0">
                <a:solidFill>
                  <a:schemeClr val="tx2"/>
                </a:solidFill>
              </a:rPr>
              <a:t>the </a:t>
            </a:r>
            <a:r>
              <a:rPr lang="en-GB" sz="3200" b="1" dirty="0" smtClean="0">
                <a:solidFill>
                  <a:schemeClr val="tx2"/>
                </a:solidFill>
              </a:rPr>
              <a:t>lighthouse </a:t>
            </a:r>
            <a:r>
              <a:rPr lang="en-GB" sz="3200" b="1" dirty="0">
                <a:solidFill>
                  <a:schemeClr val="tx2"/>
                </a:solidFill>
              </a:rPr>
              <a:t>on Lesvos</a:t>
            </a:r>
            <a:endParaRPr lang="en-GB" sz="3200" dirty="0">
              <a:solidFill>
                <a:schemeClr val="tx2"/>
              </a:solidFill>
            </a:endParaRPr>
          </a:p>
        </p:txBody>
      </p:sp>
    </p:spTree>
    <p:extLst>
      <p:ext uri="{BB962C8B-B14F-4D97-AF65-F5344CB8AC3E}">
        <p14:creationId xmlns:p14="http://schemas.microsoft.com/office/powerpoint/2010/main" val="1519643567"/>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0"/>
            <a:ext cx="9036496" cy="1470025"/>
          </a:xfrm>
        </p:spPr>
        <p:txBody>
          <a:bodyPr/>
          <a:lstStyle/>
          <a:p>
            <a:pPr algn="ctr"/>
            <a:r>
              <a:rPr lang="en-GB" sz="3600" dirty="0" smtClean="0">
                <a:solidFill>
                  <a:srgbClr val="DB487E"/>
                </a:solidFill>
              </a:rPr>
              <a:t>The Diocese in Europe</a:t>
            </a:r>
            <a:endParaRPr lang="en-GB" sz="3600" dirty="0">
              <a:solidFill>
                <a:srgbClr val="DB487E"/>
              </a:solidFill>
            </a:endParaRPr>
          </a:p>
        </p:txBody>
      </p:sp>
      <p:sp>
        <p:nvSpPr>
          <p:cNvPr id="3" name="Subtitle 2"/>
          <p:cNvSpPr>
            <a:spLocks noGrp="1"/>
          </p:cNvSpPr>
          <p:nvPr>
            <p:ph type="subTitle" idx="1"/>
          </p:nvPr>
        </p:nvSpPr>
        <p:spPr>
          <a:xfrm>
            <a:off x="107504" y="1556792"/>
            <a:ext cx="8856984" cy="1752600"/>
          </a:xfrm>
        </p:spPr>
        <p:txBody>
          <a:bodyPr/>
          <a:lstStyle/>
          <a:p>
            <a:pPr marL="457200" lvl="0" indent="-457200" algn="l">
              <a:buFont typeface="Wingdings" panose="05000000000000000000" pitchFamily="2" charset="2"/>
              <a:buChar char="Ø"/>
            </a:pPr>
            <a:r>
              <a:rPr lang="en-GB" dirty="0" smtClean="0"/>
              <a:t>On </a:t>
            </a:r>
            <a:r>
              <a:rPr lang="en-GB" dirty="0"/>
              <a:t>the Island of Samos, a church hostel is caring for 600 refugees, many of whom have medical </a:t>
            </a:r>
            <a:r>
              <a:rPr lang="en-GB" dirty="0" smtClean="0"/>
              <a:t>needs.</a:t>
            </a:r>
          </a:p>
          <a:p>
            <a:pPr lvl="0" algn="l"/>
            <a:endParaRPr lang="en-GB" dirty="0" smtClean="0"/>
          </a:p>
          <a:p>
            <a:pPr marL="457200" lvl="0" indent="-457200" algn="l">
              <a:buFont typeface="Wingdings" panose="05000000000000000000" pitchFamily="2" charset="2"/>
              <a:buChar char="Ø"/>
            </a:pPr>
            <a:r>
              <a:rPr lang="en-GB" dirty="0" smtClean="0"/>
              <a:t>The </a:t>
            </a:r>
            <a:r>
              <a:rPr lang="en-GB" dirty="0"/>
              <a:t>hostel is mostly supporting Iraqi and Afghan refugees.</a:t>
            </a:r>
          </a:p>
          <a:p>
            <a:endParaRPr lang="en-GB" dirty="0"/>
          </a:p>
        </p:txBody>
      </p:sp>
    </p:spTree>
    <p:extLst>
      <p:ext uri="{BB962C8B-B14F-4D97-AF65-F5344CB8AC3E}">
        <p14:creationId xmlns:p14="http://schemas.microsoft.com/office/powerpoint/2010/main" val="2889308491"/>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0"/>
            <a:ext cx="9036496" cy="1470025"/>
          </a:xfrm>
        </p:spPr>
        <p:txBody>
          <a:bodyPr/>
          <a:lstStyle/>
          <a:p>
            <a:pPr algn="ctr"/>
            <a:r>
              <a:rPr lang="en-GB" sz="3600" dirty="0" smtClean="0">
                <a:solidFill>
                  <a:srgbClr val="DB487E"/>
                </a:solidFill>
              </a:rPr>
              <a:t>The Diocese in Europe</a:t>
            </a:r>
            <a:endParaRPr lang="en-GB" sz="3600" dirty="0">
              <a:solidFill>
                <a:srgbClr val="DB487E"/>
              </a:solidFill>
            </a:endParaRPr>
          </a:p>
        </p:txBody>
      </p:sp>
      <p:sp>
        <p:nvSpPr>
          <p:cNvPr id="3" name="Subtitle 2"/>
          <p:cNvSpPr>
            <a:spLocks noGrp="1"/>
          </p:cNvSpPr>
          <p:nvPr>
            <p:ph type="subTitle" idx="1"/>
          </p:nvPr>
        </p:nvSpPr>
        <p:spPr>
          <a:xfrm>
            <a:off x="107504" y="1470025"/>
            <a:ext cx="8856984" cy="1752600"/>
          </a:xfrm>
        </p:spPr>
        <p:txBody>
          <a:bodyPr/>
          <a:lstStyle/>
          <a:p>
            <a:pPr marL="457200" lvl="0" indent="-457200" algn="l">
              <a:buFont typeface="Wingdings" panose="05000000000000000000" pitchFamily="2" charset="2"/>
              <a:buChar char="Ø"/>
            </a:pPr>
            <a:r>
              <a:rPr lang="en-GB" dirty="0" smtClean="0"/>
              <a:t>In </a:t>
            </a:r>
            <a:r>
              <a:rPr lang="en-GB" dirty="0"/>
              <a:t>Athens, the church is working with the Salvation Army to provide food, water and medicine to refugees who congregate in local parks.</a:t>
            </a:r>
          </a:p>
          <a:p>
            <a:endParaRPr lang="en-GB" dirty="0"/>
          </a:p>
        </p:txBody>
      </p:sp>
    </p:spTree>
    <p:extLst>
      <p:ext uri="{BB962C8B-B14F-4D97-AF65-F5344CB8AC3E}">
        <p14:creationId xmlns:p14="http://schemas.microsoft.com/office/powerpoint/2010/main" val="136762032"/>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8641"/>
            <a:ext cx="7772400" cy="576064"/>
          </a:xfrm>
        </p:spPr>
        <p:txBody>
          <a:bodyPr/>
          <a:lstStyle/>
          <a:p>
            <a:pPr algn="ctr"/>
            <a:r>
              <a:rPr lang="en-GB" sz="3600" dirty="0" smtClean="0">
                <a:solidFill>
                  <a:srgbClr val="DB487E"/>
                </a:solidFill>
              </a:rPr>
              <a:t>What next?</a:t>
            </a:r>
            <a:endParaRPr lang="en-GB" sz="3600" dirty="0">
              <a:solidFill>
                <a:srgbClr val="DB487E"/>
              </a:solidFill>
            </a:endParaRPr>
          </a:p>
        </p:txBody>
      </p:sp>
      <p:sp>
        <p:nvSpPr>
          <p:cNvPr id="3" name="Subtitle 2"/>
          <p:cNvSpPr>
            <a:spLocks noGrp="1"/>
          </p:cNvSpPr>
          <p:nvPr>
            <p:ph type="subTitle" idx="1"/>
          </p:nvPr>
        </p:nvSpPr>
        <p:spPr>
          <a:xfrm>
            <a:off x="323528" y="1412776"/>
            <a:ext cx="8496944" cy="3600400"/>
          </a:xfrm>
        </p:spPr>
        <p:txBody>
          <a:bodyPr/>
          <a:lstStyle/>
          <a:p>
            <a:pPr marL="457200" indent="-457200" algn="l">
              <a:buFont typeface="Wingdings" panose="05000000000000000000" pitchFamily="2" charset="2"/>
              <a:buChar char="Ø"/>
            </a:pPr>
            <a:r>
              <a:rPr lang="en-GB" dirty="0"/>
              <a:t>The refugees typically stay in Greece for six to eight days</a:t>
            </a:r>
            <a:r>
              <a:rPr lang="en-GB" dirty="0" smtClean="0"/>
              <a:t>.</a:t>
            </a:r>
          </a:p>
          <a:p>
            <a:pPr marL="457200" indent="-457200" algn="l">
              <a:buFont typeface="Wingdings" panose="05000000000000000000" pitchFamily="2" charset="2"/>
              <a:buChar char="Ø"/>
            </a:pPr>
            <a:endParaRPr lang="en-GB" dirty="0" smtClean="0"/>
          </a:p>
          <a:p>
            <a:pPr marL="457200" indent="-457200" algn="l">
              <a:buFont typeface="Wingdings" panose="05000000000000000000" pitchFamily="2" charset="2"/>
              <a:buChar char="Ø"/>
            </a:pPr>
            <a:r>
              <a:rPr lang="en-GB" dirty="0" smtClean="0"/>
              <a:t>They are registered and processed.</a:t>
            </a:r>
          </a:p>
          <a:p>
            <a:pPr algn="l"/>
            <a:endParaRPr lang="en-GB" dirty="0" smtClean="0"/>
          </a:p>
          <a:p>
            <a:pPr marL="457200" indent="-457200" algn="l">
              <a:buFont typeface="Wingdings" panose="05000000000000000000" pitchFamily="2" charset="2"/>
              <a:buChar char="Ø"/>
            </a:pPr>
            <a:r>
              <a:rPr lang="en-GB" dirty="0" smtClean="0"/>
              <a:t> Then </a:t>
            </a:r>
            <a:r>
              <a:rPr lang="en-GB" dirty="0"/>
              <a:t>they continue their journey north.</a:t>
            </a:r>
          </a:p>
          <a:p>
            <a:endParaRPr lang="en-GB" dirty="0"/>
          </a:p>
        </p:txBody>
      </p:sp>
    </p:spTree>
    <p:extLst>
      <p:ext uri="{BB962C8B-B14F-4D97-AF65-F5344CB8AC3E}">
        <p14:creationId xmlns:p14="http://schemas.microsoft.com/office/powerpoint/2010/main" val="608741766"/>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9513" y="5517232"/>
            <a:ext cx="5544616" cy="1154162"/>
          </a:xfrm>
          <a:prstGeom prst="rect">
            <a:avLst/>
          </a:prstGeom>
          <a:noFill/>
        </p:spPr>
        <p:txBody>
          <a:bodyPr wrap="square" rtlCol="0">
            <a:spAutoFit/>
          </a:bodyPr>
          <a:lstStyle/>
          <a:p>
            <a:pPr algn="ctr"/>
            <a:r>
              <a:rPr lang="en-GB" sz="2400" b="1" dirty="0">
                <a:solidFill>
                  <a:schemeClr val="tx2"/>
                </a:solidFill>
              </a:rPr>
              <a:t>Refugees follow train tracks </a:t>
            </a:r>
            <a:r>
              <a:rPr lang="en-GB" sz="2400" b="1" dirty="0" err="1">
                <a:solidFill>
                  <a:schemeClr val="tx2"/>
                </a:solidFill>
              </a:rPr>
              <a:t>en</a:t>
            </a:r>
            <a:r>
              <a:rPr lang="en-GB" sz="2400" b="1" dirty="0">
                <a:solidFill>
                  <a:schemeClr val="tx2"/>
                </a:solidFill>
              </a:rPr>
              <a:t> route to western Europe. </a:t>
            </a:r>
            <a:endParaRPr lang="en-GB" sz="2400" b="1" dirty="0" smtClean="0">
              <a:solidFill>
                <a:schemeClr val="tx2"/>
              </a:solidFill>
            </a:endParaRPr>
          </a:p>
          <a:p>
            <a:pPr algn="ctr"/>
            <a:r>
              <a:rPr lang="en-GB" sz="2100" b="1" dirty="0" smtClean="0">
                <a:solidFill>
                  <a:schemeClr val="tx2"/>
                </a:solidFill>
              </a:rPr>
              <a:t>(</a:t>
            </a:r>
            <a:r>
              <a:rPr lang="en-GB" sz="2100" b="1" dirty="0" err="1">
                <a:solidFill>
                  <a:schemeClr val="tx2"/>
                </a:solidFill>
              </a:rPr>
              <a:t>Panos</a:t>
            </a:r>
            <a:r>
              <a:rPr lang="en-GB" sz="2100" b="1" dirty="0">
                <a:solidFill>
                  <a:schemeClr val="tx2"/>
                </a:solidFill>
              </a:rPr>
              <a:t> Pictures/Lianne Milton)</a:t>
            </a:r>
          </a:p>
        </p:txBody>
      </p:sp>
      <p:pic>
        <p:nvPicPr>
          <p:cNvPr id="6" name="Picture 1" descr="20.1_ADVENT.jpg"/>
          <p:cNvPicPr>
            <a:picLocks noChangeAspect="1"/>
          </p:cNvPicPr>
          <p:nvPr/>
        </p:nvPicPr>
        <p:blipFill>
          <a:blip r:embed="rId2" cstate="print"/>
          <a:srcRect/>
          <a:stretch>
            <a:fillRect/>
          </a:stretch>
        </p:blipFill>
        <p:spPr bwMode="auto">
          <a:xfrm>
            <a:off x="0" y="0"/>
            <a:ext cx="9144000" cy="5446713"/>
          </a:xfrm>
          <a:prstGeom prst="rect">
            <a:avLst/>
          </a:prstGeom>
          <a:noFill/>
          <a:ln w="9525">
            <a:noFill/>
            <a:miter lim="800000"/>
            <a:headEnd/>
            <a:tailEnd/>
          </a:ln>
        </p:spPr>
      </p:pic>
    </p:spTree>
    <p:extLst>
      <p:ext uri="{BB962C8B-B14F-4D97-AF65-F5344CB8AC3E}">
        <p14:creationId xmlns:p14="http://schemas.microsoft.com/office/powerpoint/2010/main" val="1530888865"/>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nserted_559_1" descr="Advent candle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0035"/>
            <a:ext cx="8240324" cy="5362750"/>
          </a:xfrm>
          <a:prstGeom prst="rect">
            <a:avLst/>
          </a:prstGeom>
          <a:noFill/>
          <a:ln>
            <a:noFill/>
          </a:ln>
        </p:spPr>
      </p:pic>
      <p:sp>
        <p:nvSpPr>
          <p:cNvPr id="5" name="Rectangle 4"/>
          <p:cNvSpPr/>
          <p:nvPr/>
        </p:nvSpPr>
        <p:spPr>
          <a:xfrm>
            <a:off x="0" y="5288340"/>
            <a:ext cx="5940152" cy="1569660"/>
          </a:xfrm>
          <a:prstGeom prst="rect">
            <a:avLst/>
          </a:prstGeom>
        </p:spPr>
        <p:txBody>
          <a:bodyPr wrap="square">
            <a:spAutoFit/>
          </a:bodyPr>
          <a:lstStyle/>
          <a:p>
            <a:pPr algn="ctr"/>
            <a:r>
              <a:rPr lang="en-GB" sz="3200" b="1" dirty="0" smtClean="0">
                <a:solidFill>
                  <a:schemeClr val="tx2"/>
                </a:solidFill>
              </a:rPr>
              <a:t>Pray for </a:t>
            </a:r>
            <a:r>
              <a:rPr lang="en-GB" sz="3200" b="1" dirty="0">
                <a:solidFill>
                  <a:schemeClr val="tx2"/>
                </a:solidFill>
              </a:rPr>
              <a:t>refugees </a:t>
            </a:r>
            <a:r>
              <a:rPr lang="en-GB" sz="3200" b="1" dirty="0" smtClean="0">
                <a:solidFill>
                  <a:schemeClr val="tx2"/>
                </a:solidFill>
              </a:rPr>
              <a:t>as you light your Advent candles with our Advent prayer card.</a:t>
            </a:r>
            <a:endParaRPr lang="en-GB" sz="3200" b="1" dirty="0">
              <a:solidFill>
                <a:schemeClr val="tx2"/>
              </a:solidFill>
            </a:endParaRPr>
          </a:p>
        </p:txBody>
      </p:sp>
    </p:spTree>
    <p:extLst>
      <p:ext uri="{BB962C8B-B14F-4D97-AF65-F5344CB8AC3E}">
        <p14:creationId xmlns:p14="http://schemas.microsoft.com/office/powerpoint/2010/main" val="3479690374"/>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5298"/>
            <a:ext cx="7772400" cy="759075"/>
          </a:xfrm>
        </p:spPr>
        <p:txBody>
          <a:bodyPr/>
          <a:lstStyle/>
          <a:p>
            <a:pPr algn="ctr"/>
            <a:r>
              <a:rPr lang="en-GB" sz="3600" dirty="0" smtClean="0">
                <a:solidFill>
                  <a:srgbClr val="DB487E"/>
                </a:solidFill>
              </a:rPr>
              <a:t>Why Refugees ?</a:t>
            </a:r>
            <a:endParaRPr lang="en-GB" sz="3600" dirty="0">
              <a:solidFill>
                <a:srgbClr val="DB487E"/>
              </a:solidFill>
            </a:endParaRPr>
          </a:p>
        </p:txBody>
      </p:sp>
      <p:sp>
        <p:nvSpPr>
          <p:cNvPr id="3" name="Subtitle 2"/>
          <p:cNvSpPr>
            <a:spLocks noGrp="1"/>
          </p:cNvSpPr>
          <p:nvPr>
            <p:ph type="subTitle" idx="1"/>
          </p:nvPr>
        </p:nvSpPr>
        <p:spPr>
          <a:xfrm>
            <a:off x="0" y="1052736"/>
            <a:ext cx="9144000" cy="3888432"/>
          </a:xfrm>
        </p:spPr>
        <p:txBody>
          <a:bodyPr/>
          <a:lstStyle/>
          <a:p>
            <a:pPr marL="457200" indent="-457200" algn="l">
              <a:buFont typeface="Wingdings" panose="05000000000000000000" pitchFamily="2" charset="2"/>
              <a:buChar char="Ø"/>
            </a:pPr>
            <a:r>
              <a:rPr lang="en-GB" dirty="0"/>
              <a:t>Syria in its fifth year of </a:t>
            </a:r>
            <a:r>
              <a:rPr lang="en-GB" dirty="0" smtClean="0"/>
              <a:t>conflict</a:t>
            </a:r>
          </a:p>
          <a:p>
            <a:pPr marL="457200" indent="-457200" algn="l">
              <a:buFont typeface="Wingdings" panose="05000000000000000000" pitchFamily="2" charset="2"/>
              <a:buChar char="Ø"/>
            </a:pPr>
            <a:r>
              <a:rPr lang="en-GB" dirty="0" smtClean="0"/>
              <a:t>There is no sign of the end of the war</a:t>
            </a:r>
          </a:p>
          <a:p>
            <a:pPr marL="457200" indent="-457200" algn="l">
              <a:buFont typeface="Wingdings" panose="05000000000000000000" pitchFamily="2" charset="2"/>
              <a:buChar char="Ø"/>
            </a:pPr>
            <a:r>
              <a:rPr lang="en-GB" dirty="0" smtClean="0"/>
              <a:t>Incidents </a:t>
            </a:r>
            <a:r>
              <a:rPr lang="en-GB" dirty="0"/>
              <a:t>of child labour and child marriage have increased since the start of the </a:t>
            </a:r>
            <a:r>
              <a:rPr lang="en-GB" dirty="0" smtClean="0"/>
              <a:t>war</a:t>
            </a:r>
          </a:p>
          <a:p>
            <a:pPr marL="457200" indent="-457200" algn="l">
              <a:buFont typeface="Wingdings" panose="05000000000000000000" pitchFamily="2" charset="2"/>
              <a:buChar char="Ø"/>
            </a:pPr>
            <a:r>
              <a:rPr lang="en-GB" dirty="0" smtClean="0"/>
              <a:t>They are desperate - ‘In Syria we are now used to quick deaths that come with bombs or shootings, but what we are experiencing in these journeys is a slow death.’ </a:t>
            </a:r>
            <a:r>
              <a:rPr lang="en-GB" i="1" dirty="0" smtClean="0"/>
              <a:t>Syrian refugee</a:t>
            </a:r>
            <a:endParaRPr lang="en-GB" i="1" dirty="0"/>
          </a:p>
        </p:txBody>
      </p:sp>
    </p:spTree>
    <p:extLst>
      <p:ext uri="{BB962C8B-B14F-4D97-AF65-F5344CB8AC3E}">
        <p14:creationId xmlns:p14="http://schemas.microsoft.com/office/powerpoint/2010/main" val="1357564101"/>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484784"/>
            <a:ext cx="8496944" cy="2592288"/>
          </a:xfrm>
        </p:spPr>
        <p:txBody>
          <a:bodyPr/>
          <a:lstStyle/>
          <a:p>
            <a:pPr algn="ctr"/>
            <a:r>
              <a:rPr lang="en-GB" sz="5400" dirty="0" smtClean="0">
                <a:solidFill>
                  <a:srgbClr val="DB487E"/>
                </a:solidFill>
              </a:rPr>
              <a:t>For more information or to donate</a:t>
            </a:r>
            <a:br>
              <a:rPr lang="en-GB" sz="5400" dirty="0" smtClean="0">
                <a:solidFill>
                  <a:srgbClr val="DB487E"/>
                </a:solidFill>
              </a:rPr>
            </a:br>
            <a:r>
              <a:rPr lang="en-GB" sz="5400" dirty="0" smtClean="0">
                <a:solidFill>
                  <a:srgbClr val="DB487E"/>
                </a:solidFill>
              </a:rPr>
              <a:t>www.weareus.org.uk</a:t>
            </a:r>
            <a:r>
              <a:rPr lang="en-GB" dirty="0">
                <a:solidFill>
                  <a:srgbClr val="DB487E"/>
                </a:solidFill>
              </a:rPr>
              <a:t/>
            </a:r>
            <a:br>
              <a:rPr lang="en-GB" dirty="0">
                <a:solidFill>
                  <a:srgbClr val="DB487E"/>
                </a:solidFill>
              </a:rPr>
            </a:br>
            <a:endParaRPr lang="en-GB" dirty="0">
              <a:solidFill>
                <a:srgbClr val="DB487E"/>
              </a:solidFill>
            </a:endParaRPr>
          </a:p>
        </p:txBody>
      </p:sp>
    </p:spTree>
    <p:extLst>
      <p:ext uri="{BB962C8B-B14F-4D97-AF65-F5344CB8AC3E}">
        <p14:creationId xmlns:p14="http://schemas.microsoft.com/office/powerpoint/2010/main" val="2309256478"/>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296144"/>
          </a:xfrm>
        </p:spPr>
        <p:txBody>
          <a:bodyPr/>
          <a:lstStyle/>
          <a:p>
            <a:pPr algn="ctr"/>
            <a:r>
              <a:rPr lang="en-GB" sz="3600" dirty="0" smtClean="0">
                <a:solidFill>
                  <a:srgbClr val="DB487E"/>
                </a:solidFill>
              </a:rPr>
              <a:t>Refugees in</a:t>
            </a:r>
            <a:br>
              <a:rPr lang="en-GB" sz="3600" dirty="0" smtClean="0">
                <a:solidFill>
                  <a:srgbClr val="DB487E"/>
                </a:solidFill>
              </a:rPr>
            </a:br>
            <a:r>
              <a:rPr lang="en-GB" sz="3600" dirty="0" smtClean="0">
                <a:solidFill>
                  <a:srgbClr val="DB487E"/>
                </a:solidFill>
              </a:rPr>
              <a:t>neighbouring countries.</a:t>
            </a:r>
            <a:endParaRPr lang="en-GB" sz="3600" dirty="0"/>
          </a:p>
        </p:txBody>
      </p:sp>
      <p:sp>
        <p:nvSpPr>
          <p:cNvPr id="3" name="Subtitle 2"/>
          <p:cNvSpPr>
            <a:spLocks noGrp="1"/>
          </p:cNvSpPr>
          <p:nvPr>
            <p:ph type="subTitle" idx="1"/>
          </p:nvPr>
        </p:nvSpPr>
        <p:spPr>
          <a:xfrm>
            <a:off x="0" y="1124744"/>
            <a:ext cx="9036496" cy="4176464"/>
          </a:xfrm>
        </p:spPr>
        <p:txBody>
          <a:bodyPr/>
          <a:lstStyle/>
          <a:p>
            <a:pPr marL="457200" indent="-457200" algn="l">
              <a:buFont typeface="Wingdings" panose="05000000000000000000" pitchFamily="2" charset="2"/>
              <a:buChar char="Ø"/>
            </a:pPr>
            <a:r>
              <a:rPr lang="en-GB" sz="3000" dirty="0" smtClean="0"/>
              <a:t>The UN camps in Jordan</a:t>
            </a:r>
            <a:r>
              <a:rPr lang="en-GB" sz="3000" dirty="0"/>
              <a:t>, Lebanon and Turkey </a:t>
            </a:r>
            <a:r>
              <a:rPr lang="en-GB" sz="3000" dirty="0" smtClean="0"/>
              <a:t>are </a:t>
            </a:r>
            <a:r>
              <a:rPr lang="en-GB" sz="3000" dirty="0"/>
              <a:t>simply unable to respond appropriately with the limited funds that </a:t>
            </a:r>
            <a:r>
              <a:rPr lang="en-GB" sz="3000" dirty="0" smtClean="0"/>
              <a:t>Western governments </a:t>
            </a:r>
            <a:r>
              <a:rPr lang="en-GB" sz="3000" dirty="0"/>
              <a:t>have </a:t>
            </a:r>
            <a:r>
              <a:rPr lang="en-GB" sz="3000" dirty="0" smtClean="0"/>
              <a:t>allocated.</a:t>
            </a:r>
          </a:p>
          <a:p>
            <a:pPr marL="457200" indent="-457200" algn="l">
              <a:buFont typeface="Wingdings" panose="05000000000000000000" pitchFamily="2" charset="2"/>
              <a:buChar char="Ø"/>
            </a:pPr>
            <a:r>
              <a:rPr lang="en-GB" sz="3000" dirty="0" smtClean="0"/>
              <a:t>The </a:t>
            </a:r>
            <a:r>
              <a:rPr lang="en-GB" sz="3000" dirty="0"/>
              <a:t>sheer numbers of Syrian refugees cannot be contained by underfunded and inadequate camps. </a:t>
            </a:r>
            <a:endParaRPr lang="en-GB" sz="3000" dirty="0" smtClean="0"/>
          </a:p>
          <a:p>
            <a:pPr marL="457200" indent="-457200" algn="l">
              <a:buFont typeface="Wingdings" panose="05000000000000000000" pitchFamily="2" charset="2"/>
              <a:buChar char="Ø"/>
            </a:pPr>
            <a:r>
              <a:rPr lang="en-GB" sz="3000" dirty="0" smtClean="0"/>
              <a:t>The refugees cannot return to their homes, so they must move.</a:t>
            </a:r>
            <a:endParaRPr lang="en-GB" sz="3000" dirty="0"/>
          </a:p>
        </p:txBody>
      </p:sp>
    </p:spTree>
    <p:extLst>
      <p:ext uri="{BB962C8B-B14F-4D97-AF65-F5344CB8AC3E}">
        <p14:creationId xmlns:p14="http://schemas.microsoft.com/office/powerpoint/2010/main" val="326432867"/>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7985"/>
            <a:ext cx="7772400" cy="576064"/>
          </a:xfrm>
        </p:spPr>
        <p:txBody>
          <a:bodyPr/>
          <a:lstStyle/>
          <a:p>
            <a:pPr algn="ctr"/>
            <a:r>
              <a:rPr lang="en-GB" sz="3600" dirty="0" smtClean="0">
                <a:solidFill>
                  <a:srgbClr val="DB487E"/>
                </a:solidFill>
              </a:rPr>
              <a:t>The size of the problem – September 2015</a:t>
            </a:r>
            <a:endParaRPr lang="en-GB" sz="3600" dirty="0">
              <a:solidFill>
                <a:srgbClr val="DB487E"/>
              </a:solidFill>
            </a:endParaRPr>
          </a:p>
        </p:txBody>
      </p:sp>
      <p:sp>
        <p:nvSpPr>
          <p:cNvPr id="3" name="Subtitle 2"/>
          <p:cNvSpPr>
            <a:spLocks noGrp="1"/>
          </p:cNvSpPr>
          <p:nvPr>
            <p:ph type="subTitle" idx="1"/>
          </p:nvPr>
        </p:nvSpPr>
        <p:spPr>
          <a:xfrm>
            <a:off x="395536" y="1124744"/>
            <a:ext cx="8568952" cy="4417639"/>
          </a:xfrm>
        </p:spPr>
        <p:txBody>
          <a:bodyPr/>
          <a:lstStyle/>
          <a:p>
            <a:pPr marL="457200" indent="-457200" algn="l">
              <a:buFont typeface="Wingdings" panose="05000000000000000000" pitchFamily="2" charset="2"/>
              <a:buChar char="Ø"/>
            </a:pPr>
            <a:r>
              <a:rPr lang="en-GB" dirty="0" smtClean="0"/>
              <a:t>About </a:t>
            </a:r>
            <a:r>
              <a:rPr lang="en-GB" dirty="0"/>
              <a:t>350,000 refugees and migrants have entered the EU borders this year so </a:t>
            </a:r>
            <a:r>
              <a:rPr lang="en-GB" dirty="0" smtClean="0"/>
              <a:t>far.</a:t>
            </a:r>
          </a:p>
          <a:p>
            <a:pPr marL="457200" indent="-457200" algn="l">
              <a:buFont typeface="Wingdings" panose="05000000000000000000" pitchFamily="2" charset="2"/>
              <a:buChar char="Ø"/>
            </a:pPr>
            <a:r>
              <a:rPr lang="en-GB" dirty="0" smtClean="0"/>
              <a:t>235,000 arrived </a:t>
            </a:r>
            <a:r>
              <a:rPr lang="en-GB" dirty="0"/>
              <a:t>in </a:t>
            </a:r>
            <a:r>
              <a:rPr lang="en-GB" dirty="0" smtClean="0"/>
              <a:t>Greece.</a:t>
            </a:r>
          </a:p>
          <a:p>
            <a:pPr marL="457200" indent="-457200" algn="l">
              <a:buFont typeface="Wingdings" panose="05000000000000000000" pitchFamily="2" charset="2"/>
              <a:buChar char="Ø"/>
            </a:pPr>
            <a:r>
              <a:rPr lang="en-GB" dirty="0"/>
              <a:t>N</a:t>
            </a:r>
            <a:r>
              <a:rPr lang="en-GB" dirty="0" smtClean="0"/>
              <a:t>early </a:t>
            </a:r>
            <a:r>
              <a:rPr lang="en-GB" dirty="0"/>
              <a:t>115,000 in </a:t>
            </a:r>
            <a:r>
              <a:rPr lang="en-GB" dirty="0" smtClean="0"/>
              <a:t>Italy.</a:t>
            </a:r>
          </a:p>
          <a:p>
            <a:pPr marL="457200" indent="-457200" algn="l">
              <a:buFont typeface="Wingdings" panose="05000000000000000000" pitchFamily="2" charset="2"/>
              <a:buChar char="Ø"/>
            </a:pPr>
            <a:r>
              <a:rPr lang="en-GB" dirty="0" smtClean="0"/>
              <a:t>About </a:t>
            </a:r>
            <a:r>
              <a:rPr lang="en-GB" dirty="0"/>
              <a:t>2,100 arrived in </a:t>
            </a:r>
            <a:r>
              <a:rPr lang="en-GB" dirty="0" smtClean="0"/>
              <a:t>Spain.</a:t>
            </a:r>
          </a:p>
          <a:p>
            <a:pPr marL="457200" indent="-457200" algn="l">
              <a:buFont typeface="Wingdings" panose="05000000000000000000" pitchFamily="2" charset="2"/>
              <a:buChar char="Ø"/>
            </a:pPr>
            <a:r>
              <a:rPr lang="en-GB" dirty="0" smtClean="0"/>
              <a:t>More </a:t>
            </a:r>
            <a:r>
              <a:rPr lang="en-GB" dirty="0"/>
              <a:t>than </a:t>
            </a:r>
            <a:r>
              <a:rPr lang="en-GB" dirty="0" smtClean="0"/>
              <a:t>2,000 </a:t>
            </a:r>
            <a:r>
              <a:rPr lang="en-GB" dirty="0"/>
              <a:t>are known to have drowned trying to cross by sea. </a:t>
            </a:r>
            <a:r>
              <a:rPr lang="en-GB" i="1" dirty="0" smtClean="0"/>
              <a:t>(International Centre for Migration, )</a:t>
            </a:r>
            <a:endParaRPr lang="en-GB" i="1" dirty="0"/>
          </a:p>
        </p:txBody>
      </p:sp>
    </p:spTree>
    <p:extLst>
      <p:ext uri="{BB962C8B-B14F-4D97-AF65-F5344CB8AC3E}">
        <p14:creationId xmlns:p14="http://schemas.microsoft.com/office/powerpoint/2010/main" val="217324334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7985"/>
            <a:ext cx="7772400" cy="576064"/>
          </a:xfrm>
        </p:spPr>
        <p:txBody>
          <a:bodyPr/>
          <a:lstStyle/>
          <a:p>
            <a:pPr algn="ctr"/>
            <a:r>
              <a:rPr lang="en-GB" sz="3600" dirty="0" smtClean="0">
                <a:solidFill>
                  <a:srgbClr val="DB487E"/>
                </a:solidFill>
              </a:rPr>
              <a:t>The size of the problem – November 2015</a:t>
            </a:r>
            <a:endParaRPr lang="en-GB" sz="3600" dirty="0">
              <a:solidFill>
                <a:srgbClr val="DB487E"/>
              </a:solidFill>
            </a:endParaRPr>
          </a:p>
        </p:txBody>
      </p:sp>
      <p:sp>
        <p:nvSpPr>
          <p:cNvPr id="3" name="Subtitle 2"/>
          <p:cNvSpPr>
            <a:spLocks noGrp="1"/>
          </p:cNvSpPr>
          <p:nvPr>
            <p:ph type="subTitle" idx="1"/>
          </p:nvPr>
        </p:nvSpPr>
        <p:spPr>
          <a:xfrm>
            <a:off x="-27330" y="1484784"/>
            <a:ext cx="9144000" cy="3384376"/>
          </a:xfrm>
        </p:spPr>
        <p:txBody>
          <a:bodyPr/>
          <a:lstStyle/>
          <a:p>
            <a:pPr marL="457200" indent="-457200" algn="l">
              <a:buFont typeface="Wingdings" panose="05000000000000000000" pitchFamily="2" charset="2"/>
              <a:buChar char="Ø"/>
            </a:pPr>
            <a:r>
              <a:rPr lang="en-GB" dirty="0"/>
              <a:t>An estimated 700,000 refugees have arrived in Greece so far this year (</a:t>
            </a:r>
            <a:r>
              <a:rPr lang="en-GB" i="1" dirty="0"/>
              <a:t>UN 17/11/15</a:t>
            </a:r>
            <a:r>
              <a:rPr lang="en-GB" dirty="0" smtClean="0"/>
              <a:t>).</a:t>
            </a:r>
          </a:p>
          <a:p>
            <a:pPr marL="457200" indent="-457200" algn="l">
              <a:buFont typeface="Wingdings" panose="05000000000000000000" pitchFamily="2" charset="2"/>
              <a:buChar char="Ø"/>
            </a:pPr>
            <a:r>
              <a:rPr lang="en-GB" dirty="0" smtClean="0"/>
              <a:t>Of </a:t>
            </a:r>
            <a:r>
              <a:rPr lang="en-GB" dirty="0"/>
              <a:t>this number, an estimated 190,000 are children.</a:t>
            </a:r>
          </a:p>
          <a:p>
            <a:pPr marL="457200" indent="-457200" algn="l">
              <a:buFont typeface="Wingdings" panose="05000000000000000000" pitchFamily="2" charset="2"/>
              <a:buChar char="Ø"/>
            </a:pPr>
            <a:r>
              <a:rPr lang="en-GB" dirty="0"/>
              <a:t>In Greece, up to 7,000 refugees are arriving each </a:t>
            </a:r>
            <a:r>
              <a:rPr lang="en-GB" dirty="0" smtClean="0"/>
              <a:t>day.</a:t>
            </a:r>
            <a:endParaRPr lang="en-GB" dirty="0"/>
          </a:p>
          <a:p>
            <a:pPr marL="457200" indent="-457200" algn="l">
              <a:buFont typeface="Wingdings" panose="05000000000000000000" pitchFamily="2" charset="2"/>
              <a:buChar char="Ø"/>
            </a:pPr>
            <a:endParaRPr lang="en-GB" dirty="0"/>
          </a:p>
          <a:p>
            <a:pPr marL="457200" indent="-457200" algn="l">
              <a:buFont typeface="Wingdings" panose="05000000000000000000" pitchFamily="2" charset="2"/>
              <a:buChar char="Ø"/>
            </a:pPr>
            <a:endParaRPr lang="en-GB" i="1" dirty="0"/>
          </a:p>
        </p:txBody>
      </p:sp>
    </p:spTree>
    <p:extLst>
      <p:ext uri="{BB962C8B-B14F-4D97-AF65-F5344CB8AC3E}">
        <p14:creationId xmlns:p14="http://schemas.microsoft.com/office/powerpoint/2010/main" val="1420510327"/>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7985"/>
            <a:ext cx="7772400" cy="576064"/>
          </a:xfrm>
        </p:spPr>
        <p:txBody>
          <a:bodyPr/>
          <a:lstStyle/>
          <a:p>
            <a:pPr algn="ctr"/>
            <a:r>
              <a:rPr lang="en-GB" sz="3600" dirty="0" smtClean="0">
                <a:solidFill>
                  <a:srgbClr val="DB487E"/>
                </a:solidFill>
              </a:rPr>
              <a:t>The size of the problem – November 2015</a:t>
            </a:r>
            <a:endParaRPr lang="en-GB" sz="3600" dirty="0">
              <a:solidFill>
                <a:srgbClr val="DB487E"/>
              </a:solidFill>
            </a:endParaRPr>
          </a:p>
        </p:txBody>
      </p:sp>
      <p:sp>
        <p:nvSpPr>
          <p:cNvPr id="3" name="Subtitle 2"/>
          <p:cNvSpPr>
            <a:spLocks noGrp="1"/>
          </p:cNvSpPr>
          <p:nvPr>
            <p:ph type="subTitle" idx="1"/>
          </p:nvPr>
        </p:nvSpPr>
        <p:spPr>
          <a:xfrm>
            <a:off x="0" y="1124745"/>
            <a:ext cx="9144000" cy="4248472"/>
          </a:xfrm>
        </p:spPr>
        <p:txBody>
          <a:bodyPr/>
          <a:lstStyle/>
          <a:p>
            <a:pPr marL="457200" indent="-457200" algn="l">
              <a:buFont typeface="Wingdings" panose="05000000000000000000" pitchFamily="2" charset="2"/>
              <a:buChar char="Ø"/>
            </a:pPr>
            <a:r>
              <a:rPr lang="en-GB" dirty="0" smtClean="0"/>
              <a:t>In </a:t>
            </a:r>
            <a:r>
              <a:rPr lang="en-GB" dirty="0"/>
              <a:t>October, more than 218,000 migrants and refugees crossed the Mediterranean to Greece – nearly the same number that made the crossing during the whole of 2014 (UN</a:t>
            </a:r>
            <a:r>
              <a:rPr lang="en-GB" dirty="0" smtClean="0"/>
              <a:t>).</a:t>
            </a:r>
          </a:p>
          <a:p>
            <a:pPr marL="457200" indent="-457200" algn="l">
              <a:buFont typeface="Wingdings" panose="05000000000000000000" pitchFamily="2" charset="2"/>
              <a:buChar char="Ø"/>
            </a:pPr>
            <a:r>
              <a:rPr lang="en-GB" dirty="0"/>
              <a:t>The island of Lesvos alone has seen 300,000 refugees passing through this </a:t>
            </a:r>
            <a:r>
              <a:rPr lang="en-GB" dirty="0" smtClean="0"/>
              <a:t>year. The population of Lesvos is normally 27,000.</a:t>
            </a:r>
            <a:endParaRPr lang="en-GB" dirty="0"/>
          </a:p>
          <a:p>
            <a:pPr marL="457200" indent="-457200" algn="l">
              <a:buFont typeface="Wingdings" panose="05000000000000000000" pitchFamily="2" charset="2"/>
              <a:buChar char="Ø"/>
            </a:pPr>
            <a:endParaRPr lang="en-GB" dirty="0"/>
          </a:p>
          <a:p>
            <a:pPr marL="457200" indent="-457200" algn="l">
              <a:buFont typeface="Wingdings" panose="05000000000000000000" pitchFamily="2" charset="2"/>
              <a:buChar char="Ø"/>
            </a:pPr>
            <a:endParaRPr lang="en-GB" i="1" dirty="0"/>
          </a:p>
        </p:txBody>
      </p:sp>
    </p:spTree>
    <p:extLst>
      <p:ext uri="{BB962C8B-B14F-4D97-AF65-F5344CB8AC3E}">
        <p14:creationId xmlns:p14="http://schemas.microsoft.com/office/powerpoint/2010/main" val="118249418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484784"/>
            <a:ext cx="7772400" cy="2190105"/>
          </a:xfrm>
        </p:spPr>
        <p:txBody>
          <a:bodyPr/>
          <a:lstStyle/>
          <a:p>
            <a:pPr algn="ctr"/>
            <a:r>
              <a:rPr lang="en-GB" sz="3600" dirty="0">
                <a:solidFill>
                  <a:srgbClr val="DB487E"/>
                </a:solidFill>
              </a:rPr>
              <a:t>The worst humanitarian crisis in Europe since </a:t>
            </a:r>
            <a:r>
              <a:rPr lang="en-GB" sz="3600" dirty="0" smtClean="0">
                <a:solidFill>
                  <a:srgbClr val="DB487E"/>
                </a:solidFill>
              </a:rPr>
              <a:t>the</a:t>
            </a:r>
            <a:br>
              <a:rPr lang="en-GB" sz="3600" dirty="0" smtClean="0">
                <a:solidFill>
                  <a:srgbClr val="DB487E"/>
                </a:solidFill>
              </a:rPr>
            </a:br>
            <a:r>
              <a:rPr lang="en-GB" sz="3600" dirty="0" smtClean="0">
                <a:solidFill>
                  <a:srgbClr val="DB487E"/>
                </a:solidFill>
              </a:rPr>
              <a:t>Second </a:t>
            </a:r>
            <a:r>
              <a:rPr lang="en-GB" sz="3600" dirty="0">
                <a:solidFill>
                  <a:srgbClr val="DB487E"/>
                </a:solidFill>
              </a:rPr>
              <a:t>World War.</a:t>
            </a:r>
            <a:br>
              <a:rPr lang="en-GB" sz="3600" dirty="0">
                <a:solidFill>
                  <a:srgbClr val="DB487E"/>
                </a:solidFill>
              </a:rPr>
            </a:br>
            <a:endParaRPr lang="en-GB" sz="3600" dirty="0">
              <a:solidFill>
                <a:srgbClr val="DB487E"/>
              </a:solidFill>
            </a:endParaRPr>
          </a:p>
        </p:txBody>
      </p:sp>
    </p:spTree>
    <p:extLst>
      <p:ext uri="{BB962C8B-B14F-4D97-AF65-F5344CB8AC3E}">
        <p14:creationId xmlns:p14="http://schemas.microsoft.com/office/powerpoint/2010/main" val="207596574"/>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8641"/>
            <a:ext cx="7772400" cy="576064"/>
          </a:xfrm>
        </p:spPr>
        <p:txBody>
          <a:bodyPr/>
          <a:lstStyle/>
          <a:p>
            <a:pPr algn="ctr"/>
            <a:r>
              <a:rPr lang="en-GB" sz="3600" dirty="0" smtClean="0">
                <a:solidFill>
                  <a:srgbClr val="DB487E"/>
                </a:solidFill>
              </a:rPr>
              <a:t>Travel to Greece.</a:t>
            </a:r>
            <a:endParaRPr lang="en-GB" sz="3600" dirty="0">
              <a:solidFill>
                <a:srgbClr val="DB487E"/>
              </a:solidFill>
            </a:endParaRPr>
          </a:p>
        </p:txBody>
      </p:sp>
      <p:sp>
        <p:nvSpPr>
          <p:cNvPr id="3" name="Subtitle 2"/>
          <p:cNvSpPr>
            <a:spLocks noGrp="1"/>
          </p:cNvSpPr>
          <p:nvPr>
            <p:ph type="subTitle" idx="1"/>
          </p:nvPr>
        </p:nvSpPr>
        <p:spPr>
          <a:xfrm>
            <a:off x="107504" y="764705"/>
            <a:ext cx="8928992" cy="4608511"/>
          </a:xfrm>
        </p:spPr>
        <p:txBody>
          <a:bodyPr/>
          <a:lstStyle/>
          <a:p>
            <a:pPr marL="457200" indent="-457200" algn="l">
              <a:buFont typeface="Wingdings" panose="05000000000000000000" pitchFamily="2" charset="2"/>
              <a:buChar char="Ø"/>
            </a:pPr>
            <a:r>
              <a:rPr lang="en-GB" dirty="0"/>
              <a:t>D</a:t>
            </a:r>
            <a:r>
              <a:rPr lang="en-GB" dirty="0" smtClean="0"/>
              <a:t>esperate </a:t>
            </a:r>
            <a:r>
              <a:rPr lang="en-GB" dirty="0"/>
              <a:t>families have been travelling overland to the Turkey coast, then taking boats to Greece, hoping eventually to find refuge and a home in Europe.</a:t>
            </a:r>
          </a:p>
          <a:p>
            <a:pPr marL="457200" indent="-457200" algn="l">
              <a:buFont typeface="Wingdings" panose="05000000000000000000" pitchFamily="2" charset="2"/>
              <a:buChar char="Ø"/>
            </a:pPr>
            <a:r>
              <a:rPr lang="en-GB" dirty="0"/>
              <a:t>The sea crossing is treacherous. Amnesty International </a:t>
            </a:r>
            <a:r>
              <a:rPr lang="en-GB" dirty="0" smtClean="0"/>
              <a:t>says</a:t>
            </a:r>
            <a:r>
              <a:rPr lang="en-GB" dirty="0"/>
              <a:t>, in the first ten months this year, over 450 refugees and migrants died or went missing in shipwrecks.</a:t>
            </a:r>
          </a:p>
          <a:p>
            <a:pPr marL="457200" indent="-457200" algn="l">
              <a:buFont typeface="Wingdings" panose="05000000000000000000" pitchFamily="2" charset="2"/>
              <a:buChar char="Ø"/>
            </a:pPr>
            <a:endParaRPr lang="en-GB" dirty="0"/>
          </a:p>
        </p:txBody>
      </p:sp>
    </p:spTree>
    <p:extLst>
      <p:ext uri="{BB962C8B-B14F-4D97-AF65-F5344CB8AC3E}">
        <p14:creationId xmlns:p14="http://schemas.microsoft.com/office/powerpoint/2010/main" val="1660878201"/>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8641"/>
            <a:ext cx="7772400" cy="576064"/>
          </a:xfrm>
        </p:spPr>
        <p:txBody>
          <a:bodyPr/>
          <a:lstStyle/>
          <a:p>
            <a:pPr algn="ctr"/>
            <a:r>
              <a:rPr lang="en-GB" sz="3600" dirty="0" smtClean="0">
                <a:solidFill>
                  <a:srgbClr val="DB487E"/>
                </a:solidFill>
              </a:rPr>
              <a:t>In Greece</a:t>
            </a:r>
            <a:endParaRPr lang="en-GB" sz="3600" dirty="0">
              <a:solidFill>
                <a:srgbClr val="DB487E"/>
              </a:solidFill>
            </a:endParaRPr>
          </a:p>
        </p:txBody>
      </p:sp>
      <p:sp>
        <p:nvSpPr>
          <p:cNvPr id="3" name="Subtitle 2"/>
          <p:cNvSpPr>
            <a:spLocks noGrp="1"/>
          </p:cNvSpPr>
          <p:nvPr>
            <p:ph type="subTitle" idx="1"/>
          </p:nvPr>
        </p:nvSpPr>
        <p:spPr>
          <a:xfrm>
            <a:off x="107504" y="980728"/>
            <a:ext cx="8928992" cy="4056855"/>
          </a:xfrm>
        </p:spPr>
        <p:txBody>
          <a:bodyPr/>
          <a:lstStyle/>
          <a:p>
            <a:pPr marL="457200" indent="-457200" algn="l">
              <a:buFont typeface="Wingdings" panose="05000000000000000000" pitchFamily="2" charset="2"/>
              <a:buChar char="Ø"/>
            </a:pPr>
            <a:r>
              <a:rPr lang="en-GB" dirty="0"/>
              <a:t>The current economic austerity measures in Greece have been impoverishing people in Athens and the country more </a:t>
            </a:r>
            <a:r>
              <a:rPr lang="en-GB" dirty="0" smtClean="0"/>
              <a:t>widely.</a:t>
            </a:r>
          </a:p>
          <a:p>
            <a:pPr marL="457200" indent="-457200" algn="l">
              <a:buFont typeface="Wingdings" panose="05000000000000000000" pitchFamily="2" charset="2"/>
              <a:buChar char="Ø"/>
            </a:pPr>
            <a:r>
              <a:rPr lang="en-GB" dirty="0" smtClean="0"/>
              <a:t>Both </a:t>
            </a:r>
            <a:r>
              <a:rPr lang="en-GB" dirty="0"/>
              <a:t>the government and the population at large have severely depleted resources and are seeking to care for Greek citizens going hungry while also coping with this massive influx of refugees and migrants.</a:t>
            </a:r>
          </a:p>
          <a:p>
            <a:endParaRPr lang="en-GB" dirty="0"/>
          </a:p>
        </p:txBody>
      </p:sp>
    </p:spTree>
    <p:extLst>
      <p:ext uri="{BB962C8B-B14F-4D97-AF65-F5344CB8AC3E}">
        <p14:creationId xmlns:p14="http://schemas.microsoft.com/office/powerpoint/2010/main" val="3921784832"/>
      </p:ext>
    </p:extLst>
  </p:cSld>
  <p:clrMapOvr>
    <a:masterClrMapping/>
  </p:clrMapOvr>
  <p:transition>
    <p:fade/>
  </p:transition>
</p:sld>
</file>

<file path=ppt/theme/theme1.xml><?xml version="1.0" encoding="utf-8"?>
<a:theme xmlns:a="http://schemas.openxmlformats.org/drawingml/2006/main" name="Blank Presentation">
  <a:themeElements>
    <a:clrScheme name="">
      <a:dk1>
        <a:srgbClr val="000000"/>
      </a:dk1>
      <a:lt1>
        <a:srgbClr val="FFBE00"/>
      </a:lt1>
      <a:dk2>
        <a:srgbClr val="FFFFFF"/>
      </a:dk2>
      <a:lt2>
        <a:srgbClr val="969696"/>
      </a:lt2>
      <a:accent1>
        <a:srgbClr val="990033"/>
      </a:accent1>
      <a:accent2>
        <a:srgbClr val="3399FF"/>
      </a:accent2>
      <a:accent3>
        <a:srgbClr val="FFDBAA"/>
      </a:accent3>
      <a:accent4>
        <a:srgbClr val="000000"/>
      </a:accent4>
      <a:accent5>
        <a:srgbClr val="CAAAAD"/>
      </a:accent5>
      <a:accent6>
        <a:srgbClr val="2D8AE7"/>
      </a:accent6>
      <a:hlink>
        <a:srgbClr val="FFFF66"/>
      </a:hlink>
      <a:folHlink>
        <a:srgbClr val="009900"/>
      </a:folHlink>
    </a:clrScheme>
    <a:fontScheme name="Blank Presentatio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400" b="0" i="0" u="none" strike="noStrike" cap="none" normalizeH="0" baseline="0" smtClean="0">
            <a:ln>
              <a:noFill/>
            </a:ln>
            <a:solidFill>
              <a:schemeClr val="tx1"/>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4277</TotalTime>
  <Words>781</Words>
  <Application>Microsoft Office PowerPoint</Application>
  <PresentationFormat>On-screen Show (4:3)</PresentationFormat>
  <Paragraphs>60</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Arial Black</vt:lpstr>
      <vt:lpstr>Wingdings</vt:lpstr>
      <vt:lpstr>Blank Presentation</vt:lpstr>
      <vt:lpstr>PowerPoint Presentation</vt:lpstr>
      <vt:lpstr>Why Refugees ?</vt:lpstr>
      <vt:lpstr>Refugees in neighbouring countries.</vt:lpstr>
      <vt:lpstr>The size of the problem – September 2015</vt:lpstr>
      <vt:lpstr>The size of the problem – November 2015</vt:lpstr>
      <vt:lpstr>The size of the problem – November 2015</vt:lpstr>
      <vt:lpstr>The worst humanitarian crisis in Europe since the Second World War. </vt:lpstr>
      <vt:lpstr>Travel to Greece.</vt:lpstr>
      <vt:lpstr>In Greece</vt:lpstr>
      <vt:lpstr>The needs</vt:lpstr>
      <vt:lpstr>What is Us. doing?</vt:lpstr>
      <vt:lpstr>The Diocese in Europe</vt:lpstr>
      <vt:lpstr>The Diocese in Europe</vt:lpstr>
      <vt:lpstr>PowerPoint Presentation</vt:lpstr>
      <vt:lpstr>The Diocese in Europe</vt:lpstr>
      <vt:lpstr>The Diocese in Europe</vt:lpstr>
      <vt:lpstr>What next?</vt:lpstr>
      <vt:lpstr>PowerPoint Presentation</vt:lpstr>
      <vt:lpstr>PowerPoint Presentation</vt:lpstr>
      <vt:lpstr>For more information or to donate www.weareus.org.uk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USPG Powerpoint Presentation</dc:title>
  <dc:subject>Living the Gospel</dc:subject>
  <dc:creator>USPG</dc:creator>
  <cp:lastModifiedBy>Emma Pennington</cp:lastModifiedBy>
  <cp:revision>262</cp:revision>
  <cp:lastPrinted>2015-11-21T18:58:47Z</cp:lastPrinted>
  <dcterms:created xsi:type="dcterms:W3CDTF">2003-08-28T08:21:12Z</dcterms:created>
  <dcterms:modified xsi:type="dcterms:W3CDTF">2015-11-27T15:02:02Z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2142969726</vt:i4>
  </property>
  <property fmtid="{D5CDD505-2E9C-101B-9397-08002B2CF9AE}" pid="4" name="_EmailSubject">
    <vt:lpwstr>Presentation about refugees</vt:lpwstr>
  </property>
  <property fmtid="{D5CDD505-2E9C-101B-9397-08002B2CF9AE}" pid="5" name="_AuthorEmail">
    <vt:lpwstr>etaylorsjut@gmail.com</vt:lpwstr>
  </property>
  <property fmtid="{D5CDD505-2E9C-101B-9397-08002B2CF9AE}" pid="6" name="_AuthorEmailDisplayName">
    <vt:lpwstr>Elizabeth Taylor</vt:lpwstr>
  </property>
</Properties>
</file>